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5" r:id="rId3"/>
    <p:sldId id="257" r:id="rId4"/>
    <p:sldId id="281" r:id="rId5"/>
    <p:sldId id="258" r:id="rId6"/>
    <p:sldId id="260" r:id="rId7"/>
    <p:sldId id="261" r:id="rId8"/>
    <p:sldId id="315" r:id="rId9"/>
    <p:sldId id="286" r:id="rId10"/>
    <p:sldId id="262" r:id="rId11"/>
    <p:sldId id="287" r:id="rId12"/>
    <p:sldId id="288" r:id="rId13"/>
    <p:sldId id="289" r:id="rId14"/>
    <p:sldId id="290" r:id="rId15"/>
    <p:sldId id="291" r:id="rId16"/>
    <p:sldId id="316" r:id="rId17"/>
    <p:sldId id="292" r:id="rId18"/>
    <p:sldId id="300" r:id="rId19"/>
    <p:sldId id="301" r:id="rId20"/>
    <p:sldId id="293" r:id="rId21"/>
    <p:sldId id="294" r:id="rId22"/>
    <p:sldId id="302" r:id="rId23"/>
    <p:sldId id="259" r:id="rId24"/>
    <p:sldId id="263" r:id="rId25"/>
    <p:sldId id="295" r:id="rId26"/>
    <p:sldId id="296" r:id="rId27"/>
    <p:sldId id="297" r:id="rId28"/>
    <p:sldId id="282" r:id="rId29"/>
    <p:sldId id="298" r:id="rId30"/>
    <p:sldId id="303" r:id="rId31"/>
    <p:sldId id="304" r:id="rId32"/>
    <p:sldId id="305" r:id="rId33"/>
    <p:sldId id="317" r:id="rId34"/>
    <p:sldId id="306" r:id="rId35"/>
    <p:sldId id="307" r:id="rId36"/>
    <p:sldId id="308" r:id="rId37"/>
    <p:sldId id="309" r:id="rId38"/>
    <p:sldId id="310" r:id="rId39"/>
    <p:sldId id="311" r:id="rId40"/>
    <p:sldId id="312" r:id="rId41"/>
    <p:sldId id="313" r:id="rId42"/>
    <p:sldId id="314" r:id="rId43"/>
    <p:sldId id="319" r:id="rId44"/>
    <p:sldId id="320" r:id="rId45"/>
    <p:sldId id="283" r:id="rId46"/>
    <p:sldId id="278" r:id="rId47"/>
    <p:sldId id="284" r:id="rId4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2017/12/23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重要程度，交谈容易程度</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10</a:t>
            </a:fld>
            <a:endParaRPr lang="zh-CN" altLang="en-US"/>
          </a:p>
        </p:txBody>
      </p:sp>
    </p:spTree>
    <p:extLst>
      <p:ext uri="{BB962C8B-B14F-4D97-AF65-F5344CB8AC3E}">
        <p14:creationId xmlns:p14="http://schemas.microsoft.com/office/powerpoint/2010/main" val="425297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2017/12/23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2017/12/23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2017/12/23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2017/12/23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2017/12/23</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2017/12/23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2017/12/23</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2017/12/23</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2017/12/23</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2017/12/23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2017/12/23</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2017/12/23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_7.4.1.1&#28216;&#23458;&#27880;&#20876;&#27963;&#21160;&#22270;"/><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_4.2.3.1&#28216;&#23458;&#27880;&#20876;&#27979;&#35797;&#29992;&#20363;"/><Relationship Id="rId4" Type="http://schemas.openxmlformats.org/officeDocument/2006/relationships/hyperlink" Target="#_7.4.1.1&#28216;&#23458;&#27880;&#20876;&#39034;&#24207;&#22270;"/></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5384800" y="3860800"/>
            <a:ext cx="1422400" cy="52387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altLang="zh-CN" sz="2800" dirty="0">
                <a:solidFill>
                  <a:schemeClr val="bg1"/>
                </a:solidFill>
                <a:effectLst>
                  <a:outerShdw blurRad="38100" dist="38100" dir="2700000" algn="tl">
                    <a:srgbClr val="C0C0C0"/>
                  </a:outerShdw>
                </a:effectLst>
              </a:rPr>
              <a:t>SRS</a:t>
            </a:r>
            <a:r>
              <a:rPr lang="zh-CN" altLang="en-US" sz="2800" dirty="0">
                <a:solidFill>
                  <a:schemeClr val="bg1"/>
                </a:solidFill>
                <a:effectLst>
                  <a:outerShdw blurRad="38100" dist="38100" dir="2700000" algn="tl">
                    <a:srgbClr val="C0C0C0"/>
                  </a:outerShdw>
                </a:effectLst>
              </a:rPr>
              <a:t>评审</a:t>
            </a: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a:solidFill>
                  <a:schemeClr val="bg1"/>
                </a:solidFill>
                <a:latin typeface="Arial" panose="020B0604020202020204" pitchFamily="34" charset="0"/>
                <a:cs typeface="Arial" panose="020B0604020202020204" pitchFamily="34" charset="0"/>
              </a:rPr>
              <a:t>2017-12-16</a:t>
            </a:r>
            <a:endParaRPr lang="zh-CN" altLang="en-US" sz="120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0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0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0248" name="矩形 2"/>
          <p:cNvSpPr>
            <a:spLocks noChangeArrowheads="1"/>
          </p:cNvSpPr>
          <p:nvPr/>
        </p:nvSpPr>
        <p:spPr bwMode="auto">
          <a:xfrm>
            <a:off x="407988" y="1196975"/>
            <a:ext cx="2441575" cy="223202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2" name="文本框 3"/>
          <p:cNvSpPr txBox="1">
            <a:spLocks noChangeArrowheads="1"/>
          </p:cNvSpPr>
          <p:nvPr/>
        </p:nvSpPr>
        <p:spPr bwMode="auto">
          <a:xfrm>
            <a:off x="2849563" y="1196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杨枨老师</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53" name="任意多边形 17"/>
          <p:cNvSpPr>
            <a:spLocks/>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教师用户代表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2" name="组合 123"/>
          <p:cNvGrpSpPr>
            <a:grpSpLocks/>
          </p:cNvGrpSpPr>
          <p:nvPr/>
        </p:nvGrpSpPr>
        <p:grpSpPr bwMode="auto">
          <a:xfrm>
            <a:off x="2952750" y="2273011"/>
            <a:ext cx="269875" cy="691416"/>
            <a:chOff x="0" y="421260"/>
            <a:chExt cx="269890" cy="691151"/>
          </a:xfrm>
        </p:grpSpPr>
        <p:grpSp>
          <p:nvGrpSpPr>
            <p:cNvPr id="9312" name="组合 29"/>
            <p:cNvGrpSpPr>
              <a:grpSpLocks/>
            </p:cNvGrpSpPr>
            <p:nvPr/>
          </p:nvGrpSpPr>
          <p:grpSpPr bwMode="auto">
            <a:xfrm>
              <a:off x="0" y="421260"/>
              <a:ext cx="269890" cy="269890"/>
              <a:chOff x="0" y="0"/>
              <a:chExt cx="269890" cy="269890"/>
            </a:xfrm>
          </p:grpSpPr>
          <p:sp>
            <p:nvSpPr>
              <p:cNvPr id="931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1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313" name="组合 30"/>
            <p:cNvGrpSpPr>
              <a:grpSpLocks/>
            </p:cNvGrpSpPr>
            <p:nvPr/>
          </p:nvGrpSpPr>
          <p:grpSpPr bwMode="auto">
            <a:xfrm>
              <a:off x="0" y="842521"/>
              <a:ext cx="269890" cy="269890"/>
              <a:chOff x="0" y="0"/>
              <a:chExt cx="269890" cy="269890"/>
            </a:xfrm>
          </p:grpSpPr>
          <p:sp>
            <p:nvSpPr>
              <p:cNvPr id="931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315" name="组合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组合 127"/>
          <p:cNvGrpSpPr>
            <a:grpSpLocks/>
          </p:cNvGrpSpPr>
          <p:nvPr/>
        </p:nvGrpSpPr>
        <p:grpSpPr bwMode="auto">
          <a:xfrm>
            <a:off x="3324225" y="2324099"/>
            <a:ext cx="2519363" cy="597465"/>
            <a:chOff x="0" y="410848"/>
            <a:chExt cx="2435179" cy="597830"/>
          </a:xfrm>
        </p:grpSpPr>
        <p:grpSp>
          <p:nvGrpSpPr>
            <p:cNvPr id="9303" name="组合 34"/>
            <p:cNvGrpSpPr>
              <a:grpSpLocks/>
            </p:cNvGrpSpPr>
            <p:nvPr/>
          </p:nvGrpSpPr>
          <p:grpSpPr bwMode="auto">
            <a:xfrm>
              <a:off x="0" y="410848"/>
              <a:ext cx="2435179" cy="176886"/>
              <a:chOff x="-3" y="-9347"/>
              <a:chExt cx="2330453" cy="176886"/>
            </a:xfrm>
          </p:grpSpPr>
          <p:sp>
            <p:nvSpPr>
              <p:cNvPr id="9307"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8"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304" name="组合 37"/>
            <p:cNvGrpSpPr>
              <a:grpSpLocks/>
            </p:cNvGrpSpPr>
            <p:nvPr/>
          </p:nvGrpSpPr>
          <p:grpSpPr bwMode="auto">
            <a:xfrm>
              <a:off x="0" y="839157"/>
              <a:ext cx="2435179" cy="169521"/>
              <a:chOff x="-3" y="-1232"/>
              <a:chExt cx="2330453" cy="169521"/>
            </a:xfrm>
          </p:grpSpPr>
          <p:sp>
            <p:nvSpPr>
              <p:cNvPr id="9305"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6"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7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蒋家俊</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76" name="任意多边形 43"/>
          <p:cNvSpPr>
            <a:spLocks/>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学生用户代表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10" name="组合 125"/>
          <p:cNvGrpSpPr>
            <a:grpSpLocks/>
          </p:cNvGrpSpPr>
          <p:nvPr/>
        </p:nvGrpSpPr>
        <p:grpSpPr bwMode="auto">
          <a:xfrm>
            <a:off x="2952750" y="5333711"/>
            <a:ext cx="269875" cy="691416"/>
            <a:chOff x="0" y="421260"/>
            <a:chExt cx="269890" cy="691151"/>
          </a:xfrm>
        </p:grpSpPr>
        <p:grpSp>
          <p:nvGrpSpPr>
            <p:cNvPr id="9294" name="组合 46"/>
            <p:cNvGrpSpPr>
              <a:grpSpLocks/>
            </p:cNvGrpSpPr>
            <p:nvPr/>
          </p:nvGrpSpPr>
          <p:grpSpPr bwMode="auto">
            <a:xfrm>
              <a:off x="0" y="421260"/>
              <a:ext cx="269890" cy="269890"/>
              <a:chOff x="0" y="0"/>
              <a:chExt cx="269890" cy="269890"/>
            </a:xfrm>
          </p:grpSpPr>
          <p:sp>
            <p:nvSpPr>
              <p:cNvPr id="9298"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9"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95" name="组合 47"/>
            <p:cNvGrpSpPr>
              <a:grpSpLocks/>
            </p:cNvGrpSpPr>
            <p:nvPr/>
          </p:nvGrpSpPr>
          <p:grpSpPr bwMode="auto">
            <a:xfrm>
              <a:off x="0" y="842521"/>
              <a:ext cx="269890" cy="269890"/>
              <a:chOff x="0" y="0"/>
              <a:chExt cx="269890" cy="269890"/>
            </a:xfrm>
          </p:grpSpPr>
          <p:sp>
            <p:nvSpPr>
              <p:cNvPr id="9296"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97" name="组合 5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 name="组合 129"/>
          <p:cNvGrpSpPr>
            <a:grpSpLocks/>
          </p:cNvGrpSpPr>
          <p:nvPr/>
        </p:nvGrpSpPr>
        <p:grpSpPr bwMode="auto">
          <a:xfrm>
            <a:off x="3324225" y="5394889"/>
            <a:ext cx="2435225" cy="587375"/>
            <a:chOff x="0" y="420944"/>
            <a:chExt cx="2435176" cy="587734"/>
          </a:xfrm>
        </p:grpSpPr>
        <p:grpSp>
          <p:nvGrpSpPr>
            <p:cNvPr id="9285" name="组合 49"/>
            <p:cNvGrpSpPr>
              <a:grpSpLocks/>
            </p:cNvGrpSpPr>
            <p:nvPr/>
          </p:nvGrpSpPr>
          <p:grpSpPr bwMode="auto">
            <a:xfrm>
              <a:off x="0" y="420944"/>
              <a:ext cx="2435176" cy="166790"/>
              <a:chOff x="0" y="749"/>
              <a:chExt cx="2330450" cy="166790"/>
            </a:xfrm>
          </p:grpSpPr>
          <p:sp>
            <p:nvSpPr>
              <p:cNvPr id="9289"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0"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86" name="组合 50"/>
            <p:cNvGrpSpPr>
              <a:grpSpLocks/>
            </p:cNvGrpSpPr>
            <p:nvPr/>
          </p:nvGrpSpPr>
          <p:grpSpPr bwMode="auto">
            <a:xfrm>
              <a:off x="0" y="838649"/>
              <a:ext cx="2435176" cy="170029"/>
              <a:chOff x="0" y="-1740"/>
              <a:chExt cx="2330450" cy="170029"/>
            </a:xfrm>
          </p:grpSpPr>
          <p:sp>
            <p:nvSpPr>
              <p:cNvPr id="9287"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8"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98" name="文本框 68"/>
          <p:cNvSpPr txBox="1">
            <a:spLocks noChangeArrowheads="1"/>
          </p:cNvSpPr>
          <p:nvPr/>
        </p:nvSpPr>
        <p:spPr bwMode="auto">
          <a:xfrm>
            <a:off x="8702675" y="11969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李泽龙学长</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99" name="任意多边形 69"/>
          <p:cNvSpPr>
            <a:spLocks/>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管理员用户代表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18" name="组合 124"/>
          <p:cNvGrpSpPr>
            <a:grpSpLocks/>
          </p:cNvGrpSpPr>
          <p:nvPr/>
        </p:nvGrpSpPr>
        <p:grpSpPr bwMode="auto">
          <a:xfrm>
            <a:off x="8804275" y="2273011"/>
            <a:ext cx="269875" cy="691416"/>
            <a:chOff x="0" y="421260"/>
            <a:chExt cx="269890" cy="691151"/>
          </a:xfrm>
        </p:grpSpPr>
        <p:grpSp>
          <p:nvGrpSpPr>
            <p:cNvPr id="9276" name="组合 72"/>
            <p:cNvGrpSpPr>
              <a:grpSpLocks/>
            </p:cNvGrpSpPr>
            <p:nvPr/>
          </p:nvGrpSpPr>
          <p:grpSpPr bwMode="auto">
            <a:xfrm>
              <a:off x="0" y="421260"/>
              <a:ext cx="269890" cy="269890"/>
              <a:chOff x="0" y="0"/>
              <a:chExt cx="269890" cy="269890"/>
            </a:xfrm>
          </p:grpSpPr>
          <p:sp>
            <p:nvSpPr>
              <p:cNvPr id="92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77" name="组合 73"/>
            <p:cNvGrpSpPr>
              <a:grpSpLocks/>
            </p:cNvGrpSpPr>
            <p:nvPr/>
          </p:nvGrpSpPr>
          <p:grpSpPr bwMode="auto">
            <a:xfrm>
              <a:off x="0" y="842521"/>
              <a:ext cx="269890" cy="269890"/>
              <a:chOff x="0" y="0"/>
              <a:chExt cx="269890" cy="269890"/>
            </a:xfrm>
          </p:grpSpPr>
          <p:sp>
            <p:nvSpPr>
              <p:cNvPr id="92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79" name="组合 8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 name="组合 128"/>
          <p:cNvGrpSpPr>
            <a:grpSpLocks/>
          </p:cNvGrpSpPr>
          <p:nvPr/>
        </p:nvGrpSpPr>
        <p:grpSpPr bwMode="auto">
          <a:xfrm>
            <a:off x="9175750" y="2324099"/>
            <a:ext cx="2435225" cy="597465"/>
            <a:chOff x="0" y="410848"/>
            <a:chExt cx="2435179" cy="597830"/>
          </a:xfrm>
        </p:grpSpPr>
        <p:grpSp>
          <p:nvGrpSpPr>
            <p:cNvPr id="9267" name="组合 75"/>
            <p:cNvGrpSpPr>
              <a:grpSpLocks/>
            </p:cNvGrpSpPr>
            <p:nvPr/>
          </p:nvGrpSpPr>
          <p:grpSpPr bwMode="auto">
            <a:xfrm>
              <a:off x="0" y="410848"/>
              <a:ext cx="2435179" cy="176887"/>
              <a:chOff x="-3" y="-9347"/>
              <a:chExt cx="2330453" cy="176887"/>
            </a:xfrm>
          </p:grpSpPr>
          <p:sp>
            <p:nvSpPr>
              <p:cNvPr id="9271"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2"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68" name="组合 76"/>
            <p:cNvGrpSpPr>
              <a:grpSpLocks/>
            </p:cNvGrpSpPr>
            <p:nvPr/>
          </p:nvGrpSpPr>
          <p:grpSpPr bwMode="auto">
            <a:xfrm>
              <a:off x="0" y="840389"/>
              <a:ext cx="2435179" cy="168289"/>
              <a:chOff x="0" y="0"/>
              <a:chExt cx="2330453" cy="168289"/>
            </a:xfrm>
          </p:grpSpPr>
          <p:sp>
            <p:nvSpPr>
              <p:cNvPr id="9269"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0"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321"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陈佳佳</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322" name="任意多边形 95"/>
          <p:cNvSpPr>
            <a:spLocks/>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游客用户代表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26" name="组合 126"/>
          <p:cNvGrpSpPr>
            <a:grpSpLocks/>
          </p:cNvGrpSpPr>
          <p:nvPr/>
        </p:nvGrpSpPr>
        <p:grpSpPr bwMode="auto">
          <a:xfrm>
            <a:off x="8804275" y="5333711"/>
            <a:ext cx="269875" cy="691416"/>
            <a:chOff x="0" y="421260"/>
            <a:chExt cx="269890" cy="691151"/>
          </a:xfrm>
        </p:grpSpPr>
        <p:grpSp>
          <p:nvGrpSpPr>
            <p:cNvPr id="9258" name="组合 98"/>
            <p:cNvGrpSpPr>
              <a:grpSpLocks/>
            </p:cNvGrpSpPr>
            <p:nvPr/>
          </p:nvGrpSpPr>
          <p:grpSpPr bwMode="auto">
            <a:xfrm>
              <a:off x="0" y="421260"/>
              <a:ext cx="269890" cy="269890"/>
              <a:chOff x="0" y="0"/>
              <a:chExt cx="269890" cy="269890"/>
            </a:xfrm>
          </p:grpSpPr>
          <p:sp>
            <p:nvSpPr>
              <p:cNvPr id="9262"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63"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59" name="组合 99"/>
            <p:cNvGrpSpPr>
              <a:grpSpLocks/>
            </p:cNvGrpSpPr>
            <p:nvPr/>
          </p:nvGrpSpPr>
          <p:grpSpPr bwMode="auto">
            <a:xfrm>
              <a:off x="0" y="842521"/>
              <a:ext cx="269890" cy="269890"/>
              <a:chOff x="0" y="0"/>
              <a:chExt cx="269890" cy="269890"/>
            </a:xfrm>
          </p:grpSpPr>
          <p:sp>
            <p:nvSpPr>
              <p:cNvPr id="9260"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61" name="组合 1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组合 130"/>
          <p:cNvGrpSpPr>
            <a:grpSpLocks/>
          </p:cNvGrpSpPr>
          <p:nvPr/>
        </p:nvGrpSpPr>
        <p:grpSpPr bwMode="auto">
          <a:xfrm>
            <a:off x="9175749" y="5394888"/>
            <a:ext cx="2435226" cy="587376"/>
            <a:chOff x="-1" y="420943"/>
            <a:chExt cx="2435180" cy="587735"/>
          </a:xfrm>
        </p:grpSpPr>
        <p:grpSp>
          <p:nvGrpSpPr>
            <p:cNvPr id="9249" name="组合 101"/>
            <p:cNvGrpSpPr>
              <a:grpSpLocks/>
            </p:cNvGrpSpPr>
            <p:nvPr/>
          </p:nvGrpSpPr>
          <p:grpSpPr bwMode="auto">
            <a:xfrm>
              <a:off x="0" y="420943"/>
              <a:ext cx="2435179" cy="166791"/>
              <a:chOff x="0" y="748"/>
              <a:chExt cx="2330453" cy="166791"/>
            </a:xfrm>
          </p:grpSpPr>
          <p:sp>
            <p:nvSpPr>
              <p:cNvPr id="9253"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4"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50" name="组合 102"/>
            <p:cNvGrpSpPr>
              <a:grpSpLocks/>
            </p:cNvGrpSpPr>
            <p:nvPr/>
          </p:nvGrpSpPr>
          <p:grpSpPr bwMode="auto">
            <a:xfrm>
              <a:off x="-1" y="838649"/>
              <a:ext cx="2435180" cy="170029"/>
              <a:chOff x="-4" y="-1740"/>
              <a:chExt cx="2330454" cy="170029"/>
            </a:xfrm>
          </p:grpSpPr>
          <p:sp>
            <p:nvSpPr>
              <p:cNvPr id="9251"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2"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6"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07"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200"/>
                            </p:stCondLst>
                            <p:childTnLst>
                              <p:par>
                                <p:cTn id="43" presetID="23" presetClass="entr" presetSubtype="16" fill="hold"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7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450"/>
                            </p:stCondLst>
                            <p:childTnLst>
                              <p:par>
                                <p:cTn id="73" presetID="12" presetClass="entr" presetSubtype="2"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p:tgtEl>
                                          <p:spTgt spid="2"/>
                                        </p:tgtEl>
                                        <p:attrNameLst>
                                          <p:attrName>ppt_x</p:attrName>
                                        </p:attrNameLst>
                                      </p:cBhvr>
                                      <p:tavLst>
                                        <p:tav tm="0">
                                          <p:val>
                                            <p:strVal val="#ppt_x+#ppt_w*1.125000"/>
                                          </p:val>
                                        </p:tav>
                                        <p:tav tm="100000">
                                          <p:val>
                                            <p:strVal val="#ppt_x"/>
                                          </p:val>
                                        </p:tav>
                                      </p:tavLst>
                                    </p:anim>
                                    <p:animEffect transition="in" filter="wipe(left)">
                                      <p:cBhvr>
                                        <p:cTn id="76" dur="500"/>
                                        <p:tgtEl>
                                          <p:spTgt spid="2"/>
                                        </p:tgtEl>
                                      </p:cBhvr>
                                    </p:animEffect>
                                  </p:childTnLst>
                                </p:cTn>
                              </p:par>
                              <p:par>
                                <p:cTn id="77" presetID="12" presetClass="entr" presetSubtype="2"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p:tgtEl>
                                          <p:spTgt spid="18"/>
                                        </p:tgtEl>
                                        <p:attrNameLst>
                                          <p:attrName>ppt_x</p:attrName>
                                        </p:attrNameLst>
                                      </p:cBhvr>
                                      <p:tavLst>
                                        <p:tav tm="0">
                                          <p:val>
                                            <p:strVal val="#ppt_x+#ppt_w*1.125000"/>
                                          </p:val>
                                        </p:tav>
                                        <p:tav tm="100000">
                                          <p:val>
                                            <p:strVal val="#ppt_x"/>
                                          </p:val>
                                        </p:tav>
                                      </p:tavLst>
                                    </p:anim>
                                    <p:animEffect transition="in" filter="wipe(left)">
                                      <p:cBhvr>
                                        <p:cTn id="80" dur="500"/>
                                        <p:tgtEl>
                                          <p:spTgt spid="18"/>
                                        </p:tgtEl>
                                      </p:cBhvr>
                                    </p:animEffect>
                                  </p:childTnLst>
                                </p:cTn>
                              </p:par>
                              <p:par>
                                <p:cTn id="81" presetID="12" presetClass="entr" presetSubtype="2"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ppt_x</p:attrName>
                                        </p:attrNameLst>
                                      </p:cBhvr>
                                      <p:tavLst>
                                        <p:tav tm="0">
                                          <p:val>
                                            <p:strVal val="#ppt_x+#ppt_w*1.125000"/>
                                          </p:val>
                                        </p:tav>
                                        <p:tav tm="100000">
                                          <p:val>
                                            <p:strVal val="#ppt_x"/>
                                          </p:val>
                                        </p:tav>
                                      </p:tavLst>
                                    </p:anim>
                                    <p:animEffect transition="in" filter="wipe(left)">
                                      <p:cBhvr>
                                        <p:cTn id="84" dur="500"/>
                                        <p:tgtEl>
                                          <p:spTgt spid="10"/>
                                        </p:tgtEl>
                                      </p:cBhvr>
                                    </p:animEffect>
                                  </p:childTnLst>
                                </p:cTn>
                              </p:par>
                              <p:par>
                                <p:cTn id="85" presetID="12" presetClass="entr" presetSubtype="2"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childTnLst>
                          </p:cTn>
                        </p:par>
                        <p:par>
                          <p:cTn id="89" fill="hold" nodeType="afterGroup">
                            <p:stCondLst>
                              <p:cond delay="2950"/>
                            </p:stCondLst>
                            <p:childTnLst>
                              <p:par>
                                <p:cTn id="90" presetID="22" presetClass="entr" presetSubtype="8"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750"/>
                                        <p:tgtEl>
                                          <p:spTgt spid="6"/>
                                        </p:tgtEl>
                                      </p:cBhvr>
                                    </p:animEffect>
                                  </p:childTnLst>
                                </p:cTn>
                              </p:par>
                              <p:par>
                                <p:cTn id="93" presetID="22" presetClass="entr" presetSubtype="8"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left)">
                                      <p:cBhvr>
                                        <p:cTn id="95" dur="750"/>
                                        <p:tgtEl>
                                          <p:spTgt spid="22"/>
                                        </p:tgtEl>
                                      </p:cBhvr>
                                    </p:animEffect>
                                  </p:childTnLst>
                                </p:cTn>
                              </p:par>
                              <p:par>
                                <p:cTn id="96" presetID="22" presetClass="entr" presetSubtype="8"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left)">
                                      <p:cBhvr>
                                        <p:cTn id="98" dur="750"/>
                                        <p:tgtEl>
                                          <p:spTgt spid="14"/>
                                        </p:tgtEl>
                                      </p:cBhvr>
                                    </p:animEffect>
                                  </p:childTnLst>
                                </p:cTn>
                              </p:par>
                              <p:par>
                                <p:cTn id="99" presetID="22" presetClass="entr" presetSubtype="8"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4" grpId="0" autoUpdateAnimBg="0"/>
      <p:bldP spid="10275" grpId="0" autoUpdateAnimBg="0"/>
      <p:bldP spid="10277" grpId="0" autoUpdateAnimBg="0"/>
      <p:bldP spid="10298" grpId="0" autoUpdateAnimBg="0"/>
      <p:bldP spid="10300" grpId="0" autoUpdateAnimBg="0"/>
      <p:bldP spid="10321" grpId="0" autoUpdateAnimBg="0"/>
      <p:bldP spid="1032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8" y="982906"/>
            <a:ext cx="11376025" cy="26996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63" y="3737499"/>
            <a:ext cx="11385550" cy="3108353"/>
          </a:xfrm>
          <a:prstGeom prst="rect">
            <a:avLst/>
          </a:prstGeom>
        </p:spPr>
      </p:pic>
      <p:sp>
        <p:nvSpPr>
          <p:cNvPr id="31"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74550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7" y="1041400"/>
            <a:ext cx="11385550" cy="266111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7" y="3781887"/>
            <a:ext cx="11376025" cy="2956263"/>
          </a:xfrm>
          <a:prstGeom prst="rect">
            <a:avLst/>
          </a:prstGeom>
        </p:spPr>
      </p:pic>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61237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3" y="1218328"/>
            <a:ext cx="5199517" cy="5398950"/>
          </a:xfrm>
          <a:prstGeom prst="rect">
            <a:avLst/>
          </a:prstGeom>
        </p:spPr>
      </p:pic>
      <p:sp>
        <p:nvSpPr>
          <p:cNvPr id="29" name="矩形 23"/>
          <p:cNvSpPr>
            <a:spLocks noChangeArrowheads="1"/>
          </p:cNvSpPr>
          <p:nvPr/>
        </p:nvSpPr>
        <p:spPr bwMode="auto">
          <a:xfrm>
            <a:off x="6399445" y="2602659"/>
            <a:ext cx="40087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以访谈的方式逐步向各个用户代表获取以及确定以获取的需求。</a:t>
            </a:r>
            <a:endParaRPr lang="zh-CN" altLang="en-US" sz="20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1377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8" y="1608358"/>
            <a:ext cx="7311627" cy="4534989"/>
          </a:xfrm>
          <a:prstGeom prst="rect">
            <a:avLst/>
          </a:prstGeom>
        </p:spPr>
      </p:pic>
      <p:sp>
        <p:nvSpPr>
          <p:cNvPr id="29" name="矩形 23"/>
          <p:cNvSpPr>
            <a:spLocks noChangeArrowheads="1"/>
          </p:cNvSpPr>
          <p:nvPr/>
        </p:nvSpPr>
        <p:spPr bwMode="auto">
          <a:xfrm>
            <a:off x="7663306" y="3048442"/>
            <a:ext cx="40087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dirty="0" smtClean="0">
                <a:solidFill>
                  <a:schemeClr val="bg1"/>
                </a:solidFill>
                <a:latin typeface="Arial" panose="020B0604020202020204" pitchFamily="34" charset="0"/>
              </a:rPr>
              <a:t>       在访谈过程中用</a:t>
            </a:r>
            <a:r>
              <a:rPr lang="en-US" altLang="zh-CN" sz="2400" dirty="0" err="1" smtClean="0">
                <a:solidFill>
                  <a:schemeClr val="bg1"/>
                </a:solidFill>
                <a:latin typeface="Arial" panose="020B0604020202020204" pitchFamily="34" charset="0"/>
              </a:rPr>
              <a:t>Axure</a:t>
            </a:r>
            <a:r>
              <a:rPr lang="en-US" altLang="zh-CN" sz="2400" dirty="0" smtClean="0">
                <a:solidFill>
                  <a:schemeClr val="bg1"/>
                </a:solidFill>
                <a:latin typeface="Arial" panose="020B0604020202020204" pitchFamily="34" charset="0"/>
              </a:rPr>
              <a:t> </a:t>
            </a:r>
            <a:r>
              <a:rPr lang="en-US" altLang="zh-CN" sz="2400" dirty="0" err="1" smtClean="0">
                <a:solidFill>
                  <a:schemeClr val="bg1"/>
                </a:solidFill>
                <a:latin typeface="Arial" panose="020B0604020202020204" pitchFamily="34" charset="0"/>
              </a:rPr>
              <a:t>Rp</a:t>
            </a:r>
            <a:r>
              <a:rPr lang="zh-CN" altLang="en-US" sz="2400" dirty="0" smtClean="0">
                <a:solidFill>
                  <a:schemeClr val="bg1"/>
                </a:solidFill>
                <a:latin typeface="Arial" panose="020B0604020202020204" pitchFamily="34" charset="0"/>
              </a:rPr>
              <a:t>制作的界面原型来更清晰的获取及确定需求。</a:t>
            </a:r>
            <a:endParaRPr lang="zh-CN" altLang="en-US" sz="2400" dirty="0">
              <a:solidFill>
                <a:schemeClr val="bg1"/>
              </a:solidFill>
              <a:latin typeface="Arial" panose="020B0604020202020204" pitchFamily="34" charset="0"/>
            </a:endParaRP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77975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9" name="矩形 23"/>
          <p:cNvSpPr>
            <a:spLocks noChangeArrowheads="1"/>
          </p:cNvSpPr>
          <p:nvPr/>
        </p:nvSpPr>
        <p:spPr bwMode="auto">
          <a:xfrm>
            <a:off x="407988" y="3049722"/>
            <a:ext cx="4719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采用</a:t>
            </a:r>
            <a:r>
              <a:rPr lang="en-US" altLang="zh-CN" sz="2000" dirty="0" smtClean="0">
                <a:solidFill>
                  <a:schemeClr val="bg1"/>
                </a:solidFill>
                <a:latin typeface="Arial" panose="020B0604020202020204" pitchFamily="34" charset="0"/>
              </a:rPr>
              <a:t>《</a:t>
            </a:r>
            <a:r>
              <a:rPr lang="zh-CN" altLang="en-US" sz="2000" dirty="0" smtClean="0">
                <a:solidFill>
                  <a:schemeClr val="bg1"/>
                </a:solidFill>
                <a:latin typeface="Arial" panose="020B0604020202020204" pitchFamily="34" charset="0"/>
              </a:rPr>
              <a:t>软件需求</a:t>
            </a:r>
            <a:r>
              <a:rPr lang="en-US" altLang="zh-CN" sz="2000" dirty="0" smtClean="0">
                <a:solidFill>
                  <a:schemeClr val="bg1"/>
                </a:solidFill>
                <a:latin typeface="Arial" panose="020B0604020202020204" pitchFamily="34" charset="0"/>
              </a:rPr>
              <a:t>》P511</a:t>
            </a:r>
            <a:r>
              <a:rPr lang="zh-CN" altLang="en-US" sz="2000" dirty="0" smtClean="0">
                <a:solidFill>
                  <a:schemeClr val="bg1"/>
                </a:solidFill>
                <a:latin typeface="Arial" panose="020B0604020202020204" pitchFamily="34" charset="0"/>
              </a:rPr>
              <a:t>提供的模版主要由用例图与用例描述组成。</a:t>
            </a:r>
            <a:endParaRPr lang="zh-CN" altLang="en-US" sz="2000" dirty="0">
              <a:solidFill>
                <a:schemeClr val="bg1"/>
              </a:solidFill>
              <a:latin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141111178"/>
              </p:ext>
            </p:extLst>
          </p:nvPr>
        </p:nvGraphicFramePr>
        <p:xfrm>
          <a:off x="5127027" y="998981"/>
          <a:ext cx="6316290" cy="5756928"/>
        </p:xfrm>
        <a:graphic>
          <a:graphicData uri="http://schemas.openxmlformats.org/drawingml/2006/table">
            <a:tbl>
              <a:tblPr firstRow="1" firstCol="1" bandRow="1">
                <a:tableStyleId>{5C22544A-7EE6-4342-B048-85BDC9FD1C3A}</a:tableStyleId>
              </a:tblPr>
              <a:tblGrid>
                <a:gridCol w="1174159">
                  <a:extLst>
                    <a:ext uri="{9D8B030D-6E8A-4147-A177-3AD203B41FA5}">
                      <a16:colId xmlns:a16="http://schemas.microsoft.com/office/drawing/2014/main" val="3939518997"/>
                    </a:ext>
                  </a:extLst>
                </a:gridCol>
                <a:gridCol w="5142131">
                  <a:extLst>
                    <a:ext uri="{9D8B030D-6E8A-4147-A177-3AD203B41FA5}">
                      <a16:colId xmlns:a16="http://schemas.microsoft.com/office/drawing/2014/main" val="4253193913"/>
                    </a:ext>
                  </a:extLst>
                </a:gridCol>
              </a:tblGrid>
              <a:tr h="192517">
                <a:tc>
                  <a:txBody>
                    <a:bodyPr/>
                    <a:lstStyle/>
                    <a:p>
                      <a:pPr algn="just">
                        <a:spcAft>
                          <a:spcPts val="0"/>
                        </a:spcAft>
                      </a:pPr>
                      <a:r>
                        <a:rPr lang="zh-CN" sz="1050" kern="100" dirty="0">
                          <a:effectLst/>
                        </a:rPr>
                        <a:t>用例名称</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50" kern="100" dirty="0">
                          <a:effectLst/>
                        </a:rPr>
                        <a:t>找回密码</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251217950"/>
                  </a:ext>
                </a:extLst>
              </a:tr>
              <a:tr h="192517">
                <a:tc>
                  <a:txBody>
                    <a:bodyPr/>
                    <a:lstStyle/>
                    <a:p>
                      <a:pPr algn="just">
                        <a:spcAft>
                          <a:spcPts val="0"/>
                        </a:spcAft>
                      </a:pPr>
                      <a:r>
                        <a:rPr lang="zh-CN" sz="1050" kern="100" dirty="0">
                          <a:effectLst/>
                        </a:rPr>
                        <a:t>用例编号</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UCc1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87751569"/>
                  </a:ext>
                </a:extLst>
              </a:tr>
              <a:tr h="192517">
                <a:tc>
                  <a:txBody>
                    <a:bodyPr/>
                    <a:lstStyle/>
                    <a:p>
                      <a:pPr algn="just">
                        <a:spcAft>
                          <a:spcPts val="0"/>
                        </a:spcAft>
                      </a:pPr>
                      <a:r>
                        <a:rPr lang="zh-CN" sz="1050" kern="100" dirty="0">
                          <a:effectLst/>
                        </a:rPr>
                        <a:t>对应图示</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ADc1,SDc1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56560291"/>
                  </a:ext>
                </a:extLst>
              </a:tr>
              <a:tr h="192517">
                <a:tc>
                  <a:txBody>
                    <a:bodyPr/>
                    <a:lstStyle/>
                    <a:p>
                      <a:pPr algn="just">
                        <a:spcAft>
                          <a:spcPts val="0"/>
                        </a:spcAft>
                      </a:pPr>
                      <a:r>
                        <a:rPr lang="zh-CN" sz="1050" kern="100" dirty="0">
                          <a:effectLst/>
                        </a:rPr>
                        <a:t>对应测试</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UTc1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260588630"/>
                  </a:ext>
                </a:extLst>
              </a:tr>
              <a:tr h="192517">
                <a:tc>
                  <a:txBody>
                    <a:bodyPr/>
                    <a:lstStyle/>
                    <a:p>
                      <a:pPr algn="just">
                        <a:spcAft>
                          <a:spcPts val="0"/>
                        </a:spcAft>
                      </a:pPr>
                      <a:r>
                        <a:rPr lang="zh-CN" sz="1050" kern="100" dirty="0">
                          <a:effectLst/>
                        </a:rPr>
                        <a:t>创建者</a:t>
                      </a: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金浩楠</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127688974"/>
                  </a:ext>
                </a:extLst>
              </a:tr>
              <a:tr h="192517">
                <a:tc>
                  <a:txBody>
                    <a:bodyPr/>
                    <a:lstStyle/>
                    <a:p>
                      <a:pPr algn="just">
                        <a:spcAft>
                          <a:spcPts val="0"/>
                        </a:spcAft>
                      </a:pPr>
                      <a:r>
                        <a:rPr lang="zh-CN" sz="1050" kern="100">
                          <a:effectLst/>
                        </a:rPr>
                        <a:t>最后更新者</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葛倍良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72493856"/>
                  </a:ext>
                </a:extLst>
              </a:tr>
              <a:tr h="192517">
                <a:tc>
                  <a:txBody>
                    <a:bodyPr/>
                    <a:lstStyle/>
                    <a:p>
                      <a:pPr algn="just">
                        <a:spcAft>
                          <a:spcPts val="0"/>
                        </a:spcAft>
                      </a:pPr>
                      <a:r>
                        <a:rPr lang="zh-CN" sz="1050" kern="100">
                          <a:effectLst/>
                        </a:rPr>
                        <a:t>创建日期</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2017</a:t>
                      </a:r>
                      <a:r>
                        <a:rPr lang="zh-CN" sz="1200" kern="100" dirty="0">
                          <a:effectLst/>
                        </a:rPr>
                        <a:t>年</a:t>
                      </a:r>
                      <a:r>
                        <a:rPr lang="en-US" sz="1200" kern="100" dirty="0">
                          <a:effectLst/>
                        </a:rPr>
                        <a:t>11</a:t>
                      </a:r>
                      <a:r>
                        <a:rPr lang="zh-CN" sz="1200" kern="100" dirty="0">
                          <a:effectLst/>
                        </a:rPr>
                        <a:t>月</a:t>
                      </a:r>
                      <a:r>
                        <a:rPr lang="en-US" sz="1200" kern="100" dirty="0">
                          <a:effectLst/>
                        </a:rPr>
                        <a:t>25</a:t>
                      </a:r>
                      <a:r>
                        <a:rPr lang="zh-CN" sz="1200" kern="100" dirty="0">
                          <a:effectLst/>
                        </a:rPr>
                        <a:t>日</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39471223"/>
                  </a:ext>
                </a:extLst>
              </a:tr>
              <a:tr h="366450">
                <a:tc>
                  <a:txBody>
                    <a:bodyPr/>
                    <a:lstStyle/>
                    <a:p>
                      <a:pPr algn="just">
                        <a:spcAft>
                          <a:spcPts val="0"/>
                        </a:spcAft>
                      </a:pPr>
                      <a:r>
                        <a:rPr lang="zh-CN" sz="1050" kern="100">
                          <a:effectLst/>
                        </a:rPr>
                        <a:t>最后更新日期</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2017</a:t>
                      </a:r>
                      <a:r>
                        <a:rPr lang="zh-CN" sz="1200" kern="100" dirty="0">
                          <a:effectLst/>
                        </a:rPr>
                        <a:t>年</a:t>
                      </a:r>
                      <a:r>
                        <a:rPr lang="en-US" sz="1200" kern="100" dirty="0">
                          <a:effectLst/>
                        </a:rPr>
                        <a:t>12</a:t>
                      </a:r>
                      <a:r>
                        <a:rPr lang="zh-CN" sz="1200" kern="100" dirty="0">
                          <a:effectLst/>
                        </a:rPr>
                        <a:t>月</a:t>
                      </a:r>
                      <a:r>
                        <a:rPr lang="en-US" sz="1200" kern="100" dirty="0">
                          <a:effectLst/>
                        </a:rPr>
                        <a:t>15</a:t>
                      </a:r>
                      <a:r>
                        <a:rPr lang="zh-CN" sz="1200" kern="100" dirty="0">
                          <a:effectLst/>
                        </a:rPr>
                        <a:t>日</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747219726"/>
                  </a:ext>
                </a:extLst>
              </a:tr>
              <a:tr h="192517">
                <a:tc>
                  <a:txBody>
                    <a:bodyPr/>
                    <a:lstStyle/>
                    <a:p>
                      <a:pPr algn="just">
                        <a:spcAft>
                          <a:spcPts val="0"/>
                        </a:spcAft>
                      </a:pPr>
                      <a:r>
                        <a:rPr lang="zh-CN" sz="1050" kern="100">
                          <a:effectLst/>
                        </a:rPr>
                        <a:t>用例概述</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教师在忘记密码时或是多次输入账号密码失败时</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04940338"/>
                  </a:ext>
                </a:extLst>
              </a:tr>
              <a:tr h="192517">
                <a:tc>
                  <a:txBody>
                    <a:bodyPr/>
                    <a:lstStyle/>
                    <a:p>
                      <a:pPr algn="just">
                        <a:spcAft>
                          <a:spcPts val="0"/>
                        </a:spcAft>
                      </a:pPr>
                      <a:r>
                        <a:rPr lang="zh-CN" sz="1050" kern="100">
                          <a:effectLst/>
                        </a:rPr>
                        <a:t>主参与者</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教师</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0831899"/>
                  </a:ext>
                </a:extLst>
              </a:tr>
              <a:tr h="192517">
                <a:tc>
                  <a:txBody>
                    <a:bodyPr/>
                    <a:lstStyle/>
                    <a:p>
                      <a:pPr algn="just">
                        <a:spcAft>
                          <a:spcPts val="0"/>
                        </a:spcAft>
                      </a:pPr>
                      <a:r>
                        <a:rPr lang="zh-CN" sz="1050" kern="100">
                          <a:effectLst/>
                        </a:rPr>
                        <a:t>次要参与者</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管理人员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5277595"/>
                  </a:ext>
                </a:extLst>
              </a:tr>
              <a:tr h="192517">
                <a:tc>
                  <a:txBody>
                    <a:bodyPr/>
                    <a:lstStyle/>
                    <a:p>
                      <a:pPr algn="just">
                        <a:spcAft>
                          <a:spcPts val="0"/>
                        </a:spcAft>
                      </a:pPr>
                      <a:r>
                        <a:rPr lang="zh-CN" sz="1050" kern="100">
                          <a:effectLst/>
                        </a:rPr>
                        <a:t>用例场景</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在登录界面右下方点击找回密码按钮</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954516032"/>
                  </a:ext>
                </a:extLst>
              </a:tr>
              <a:tr h="192517">
                <a:tc>
                  <a:txBody>
                    <a:bodyPr/>
                    <a:lstStyle/>
                    <a:p>
                      <a:pPr algn="just">
                        <a:spcAft>
                          <a:spcPts val="0"/>
                        </a:spcAft>
                      </a:pPr>
                      <a:r>
                        <a:rPr lang="zh-CN" sz="1050" kern="100">
                          <a:effectLst/>
                        </a:rPr>
                        <a:t>前置条件</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点击找回密码按钮</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25521585"/>
                  </a:ext>
                </a:extLst>
              </a:tr>
              <a:tr h="192517">
                <a:tc>
                  <a:txBody>
                    <a:bodyPr/>
                    <a:lstStyle/>
                    <a:p>
                      <a:pPr algn="just">
                        <a:spcAft>
                          <a:spcPts val="0"/>
                        </a:spcAft>
                      </a:pPr>
                      <a:r>
                        <a:rPr lang="zh-CN" sz="1050" kern="100">
                          <a:effectLst/>
                        </a:rPr>
                        <a:t>后置条件</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跳转到登录界面</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053989643"/>
                  </a:ext>
                </a:extLst>
              </a:tr>
              <a:tr h="962586">
                <a:tc>
                  <a:txBody>
                    <a:bodyPr/>
                    <a:lstStyle/>
                    <a:p>
                      <a:pPr algn="just">
                        <a:spcAft>
                          <a:spcPts val="0"/>
                        </a:spcAft>
                      </a:pPr>
                      <a:r>
                        <a:rPr lang="zh-CN" sz="1050" kern="100">
                          <a:effectLst/>
                        </a:rPr>
                        <a:t>基本事件流</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200" kern="100" dirty="0">
                          <a:effectLst/>
                        </a:rPr>
                        <a:t>点击找回密码</a:t>
                      </a:r>
                    </a:p>
                    <a:p>
                      <a:pPr marL="342900" lvl="0" indent="-342900" algn="just">
                        <a:spcAft>
                          <a:spcPts val="0"/>
                        </a:spcAft>
                        <a:buFont typeface="+mj-lt"/>
                        <a:buAutoNum type="arabicPeriod"/>
                      </a:pPr>
                      <a:r>
                        <a:rPr lang="zh-CN" sz="1200" kern="100" dirty="0">
                          <a:effectLst/>
                        </a:rPr>
                        <a:t>输入教师信息，保护问题等等</a:t>
                      </a:r>
                    </a:p>
                    <a:p>
                      <a:pPr marL="342900" lvl="0" indent="-342900" algn="just">
                        <a:spcAft>
                          <a:spcPts val="0"/>
                        </a:spcAft>
                        <a:buFont typeface="+mj-lt"/>
                        <a:buAutoNum type="arabicPeriod"/>
                      </a:pPr>
                      <a:r>
                        <a:rPr lang="zh-CN" sz="1200" kern="100" dirty="0">
                          <a:effectLst/>
                        </a:rPr>
                        <a:t>填写修改密码</a:t>
                      </a:r>
                    </a:p>
                    <a:p>
                      <a:pPr marL="342900" lvl="0" indent="-342900" algn="just">
                        <a:spcAft>
                          <a:spcPts val="0"/>
                        </a:spcAft>
                        <a:buFont typeface="+mj-lt"/>
                        <a:buAutoNum type="arabicPeriod"/>
                      </a:pPr>
                      <a:r>
                        <a:rPr lang="zh-CN" sz="1200" kern="100" dirty="0">
                          <a:effectLst/>
                        </a:rPr>
                        <a:t>修改成功</a:t>
                      </a:r>
                    </a:p>
                    <a:p>
                      <a:pPr marL="342900" lvl="0" indent="-342900" algn="just">
                        <a:spcAft>
                          <a:spcPts val="0"/>
                        </a:spcAft>
                        <a:buFont typeface="+mj-lt"/>
                        <a:buAutoNum type="arabicPeriod"/>
                      </a:pPr>
                      <a:r>
                        <a:rPr lang="zh-CN" sz="1200" kern="100" dirty="0">
                          <a:effectLst/>
                        </a:rPr>
                        <a:t>回到登录界面</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935259214"/>
                  </a:ext>
                </a:extLst>
              </a:tr>
              <a:tr h="770069">
                <a:tc>
                  <a:txBody>
                    <a:bodyPr/>
                    <a:lstStyle/>
                    <a:p>
                      <a:pPr algn="just">
                        <a:spcAft>
                          <a:spcPts val="0"/>
                        </a:spcAft>
                      </a:pPr>
                      <a:r>
                        <a:rPr lang="zh-CN" sz="1050" kern="100">
                          <a:effectLst/>
                        </a:rPr>
                        <a:t>异常</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200" kern="100" dirty="0">
                          <a:effectLst/>
                        </a:rPr>
                        <a:t>不存在的帐号信息</a:t>
                      </a:r>
                    </a:p>
                    <a:p>
                      <a:pPr marL="342900" lvl="0" indent="-342900" algn="just">
                        <a:spcAft>
                          <a:spcPts val="0"/>
                        </a:spcAft>
                        <a:buFont typeface="+mj-lt"/>
                        <a:buAutoNum type="arabicPeriod"/>
                      </a:pPr>
                      <a:r>
                        <a:rPr lang="zh-CN" sz="1200" kern="100" dirty="0">
                          <a:effectLst/>
                        </a:rPr>
                        <a:t>没有成功发送验证码</a:t>
                      </a:r>
                    </a:p>
                    <a:p>
                      <a:pPr marL="342900" lvl="0" indent="-342900" algn="just">
                        <a:spcAft>
                          <a:spcPts val="0"/>
                        </a:spcAft>
                        <a:buFont typeface="+mj-lt"/>
                        <a:buAutoNum type="arabicPeriod"/>
                      </a:pPr>
                      <a:r>
                        <a:rPr lang="zh-CN" sz="1200" kern="100" dirty="0">
                          <a:effectLst/>
                        </a:rPr>
                        <a:t>错误的验证码</a:t>
                      </a:r>
                    </a:p>
                    <a:p>
                      <a:pPr marL="342900" lvl="0" indent="-342900" algn="just">
                        <a:spcAft>
                          <a:spcPts val="0"/>
                        </a:spcAft>
                        <a:buFont typeface="+mj-lt"/>
                        <a:buAutoNum type="arabicPeriod"/>
                      </a:pPr>
                      <a:r>
                        <a:rPr lang="zh-CN" sz="1200" kern="100" dirty="0">
                          <a:effectLst/>
                        </a:rPr>
                        <a:t>网站崩溃</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8667901"/>
                  </a:ext>
                </a:extLst>
              </a:tr>
              <a:tr h="192517">
                <a:tc>
                  <a:txBody>
                    <a:bodyPr/>
                    <a:lstStyle/>
                    <a:p>
                      <a:pPr algn="just">
                        <a:spcAft>
                          <a:spcPts val="0"/>
                        </a:spcAft>
                      </a:pPr>
                      <a:r>
                        <a:rPr lang="zh-CN" sz="1050" kern="100">
                          <a:effectLst/>
                        </a:rPr>
                        <a:t>扩展事件流</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无</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492216"/>
                  </a:ext>
                </a:extLst>
              </a:tr>
              <a:tr h="192517">
                <a:tc>
                  <a:txBody>
                    <a:bodyPr/>
                    <a:lstStyle/>
                    <a:p>
                      <a:pPr algn="just">
                        <a:spcAft>
                          <a:spcPts val="0"/>
                        </a:spcAft>
                      </a:pPr>
                      <a:r>
                        <a:rPr lang="zh-CN" sz="1050" kern="100">
                          <a:effectLst/>
                        </a:rPr>
                        <a:t>子事件流</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无</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3894320"/>
                  </a:ext>
                </a:extLst>
              </a:tr>
              <a:tr h="192517">
                <a:tc>
                  <a:txBody>
                    <a:bodyPr/>
                    <a:lstStyle/>
                    <a:p>
                      <a:pPr algn="just">
                        <a:spcAft>
                          <a:spcPts val="0"/>
                        </a:spcAft>
                      </a:pPr>
                      <a:r>
                        <a:rPr lang="zh-CN" sz="1050" kern="100">
                          <a:effectLst/>
                        </a:rPr>
                        <a:t>规则与约束</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修改的信息必须符合输入要求</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349637150"/>
                  </a:ext>
                </a:extLst>
              </a:tr>
              <a:tr h="192517">
                <a:tc>
                  <a:txBody>
                    <a:bodyPr/>
                    <a:lstStyle/>
                    <a:p>
                      <a:pPr algn="just">
                        <a:spcAft>
                          <a:spcPts val="0"/>
                        </a:spcAft>
                      </a:pPr>
                      <a:r>
                        <a:rPr lang="zh-CN" sz="1050" kern="100">
                          <a:effectLst/>
                        </a:rPr>
                        <a:t>优先级</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200" kern="100" dirty="0">
                          <a:effectLst/>
                        </a:rPr>
                        <a:t>2.87</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6343898"/>
                  </a:ext>
                </a:extLst>
              </a:tr>
              <a:tr h="192517">
                <a:tc>
                  <a:txBody>
                    <a:bodyPr/>
                    <a:lstStyle/>
                    <a:p>
                      <a:pPr algn="just">
                        <a:spcAft>
                          <a:spcPts val="0"/>
                        </a:spcAft>
                      </a:pPr>
                      <a:r>
                        <a:rPr lang="zh-CN" sz="1050" kern="100">
                          <a:effectLst/>
                        </a:rPr>
                        <a:t>输入</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教师信息 </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995482717"/>
                  </a:ext>
                </a:extLst>
              </a:tr>
              <a:tr h="192517">
                <a:tc>
                  <a:txBody>
                    <a:bodyPr/>
                    <a:lstStyle/>
                    <a:p>
                      <a:pPr algn="just">
                        <a:spcAft>
                          <a:spcPts val="0"/>
                        </a:spcAft>
                      </a:pPr>
                      <a:r>
                        <a:rPr lang="zh-CN" sz="1050" kern="100">
                          <a:effectLst/>
                        </a:rPr>
                        <a:t>输出</a:t>
                      </a:r>
                      <a:endParaRPr lang="zh-CN" sz="105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200" kern="100" dirty="0">
                          <a:effectLst/>
                        </a:rPr>
                        <a:t>修改成功</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651002"/>
                  </a:ext>
                </a:extLst>
              </a:tr>
            </a:tbl>
          </a:graphicData>
        </a:graphic>
      </p:graphicFrame>
      <p:sp>
        <p:nvSpPr>
          <p:cNvPr id="12"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44669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10" name="图片 9" descr="C:\Users\L-Jere\AppData\Local\Temp\WeChat Files\b61f9539e0df5c04264e8e95c0ff298.png"/>
          <p:cNvPicPr/>
          <p:nvPr/>
        </p:nvPicPr>
        <p:blipFill>
          <a:blip r:embed="rId3">
            <a:extLst>
              <a:ext uri="{28A0092B-C50C-407E-A947-70E740481C1C}">
                <a14:useLocalDpi xmlns:a14="http://schemas.microsoft.com/office/drawing/2010/main" val="0"/>
              </a:ext>
            </a:extLst>
          </a:blip>
          <a:srcRect/>
          <a:stretch>
            <a:fillRect/>
          </a:stretch>
        </p:blipFill>
        <p:spPr bwMode="auto">
          <a:xfrm>
            <a:off x="1619819" y="977727"/>
            <a:ext cx="8678278" cy="5830039"/>
          </a:xfrm>
          <a:prstGeom prst="rect">
            <a:avLst/>
          </a:prstGeom>
          <a:noFill/>
          <a:ln>
            <a:noFill/>
          </a:ln>
        </p:spPr>
      </p:pic>
      <p:sp>
        <p:nvSpPr>
          <p:cNvPr id="12"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966734"/>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矩形 23"/>
          <p:cNvSpPr>
            <a:spLocks noChangeArrowheads="1"/>
          </p:cNvSpPr>
          <p:nvPr/>
        </p:nvSpPr>
        <p:spPr bwMode="auto">
          <a:xfrm>
            <a:off x="988219" y="1457900"/>
            <a:ext cx="5506852" cy="39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6.1</a:t>
            </a:r>
            <a:r>
              <a:rPr lang="zh-CN" altLang="zh-CN" sz="2400" b="1" dirty="0">
                <a:solidFill>
                  <a:schemeClr val="bg1"/>
                </a:solidFill>
                <a:latin typeface="+mn-ea"/>
                <a:ea typeface="+mn-ea"/>
              </a:rPr>
              <a:t>易用性</a:t>
            </a:r>
          </a:p>
          <a:p>
            <a:r>
              <a:rPr lang="zh-CN" altLang="zh-CN" sz="2000" dirty="0">
                <a:solidFill>
                  <a:schemeClr val="bg1"/>
                </a:solidFill>
                <a:latin typeface="+mn-ea"/>
                <a:ea typeface="+mn-ea"/>
              </a:rPr>
              <a:t>（</a:t>
            </a:r>
            <a:r>
              <a:rPr lang="en-US" altLang="zh-CN" sz="2000" dirty="0">
                <a:solidFill>
                  <a:schemeClr val="bg1"/>
                </a:solidFill>
                <a:latin typeface="+mn-ea"/>
                <a:ea typeface="+mn-ea"/>
              </a:rPr>
              <a:t>1</a:t>
            </a:r>
            <a:r>
              <a:rPr lang="zh-CN" altLang="zh-CN" sz="2000" dirty="0">
                <a:solidFill>
                  <a:schemeClr val="bg1"/>
                </a:solidFill>
                <a:latin typeface="+mn-ea"/>
                <a:ea typeface="+mn-ea"/>
              </a:rPr>
              <a:t>）用户可以通过搜索的方式进行快速方便地查找课程或教师。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2</a:t>
            </a:r>
            <a:r>
              <a:rPr lang="zh-CN" altLang="zh-CN" sz="2000" dirty="0">
                <a:solidFill>
                  <a:schemeClr val="bg1"/>
                </a:solidFill>
                <a:latin typeface="+mn-ea"/>
                <a:ea typeface="+mn-ea"/>
              </a:rPr>
              <a:t>）学生和教师都可以从自己的个人中心里找到之前关注的课程或教师。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3</a:t>
            </a:r>
            <a:r>
              <a:rPr lang="zh-CN" altLang="zh-CN" sz="2000" dirty="0">
                <a:solidFill>
                  <a:schemeClr val="bg1"/>
                </a:solidFill>
                <a:latin typeface="+mn-ea"/>
                <a:ea typeface="+mn-ea"/>
              </a:rPr>
              <a:t>）网站将会提示学生所关注课程或教师的未读通知。</a:t>
            </a:r>
          </a:p>
          <a:p>
            <a:r>
              <a:rPr lang="zh-CN" altLang="zh-CN" sz="2000" dirty="0">
                <a:solidFill>
                  <a:schemeClr val="bg1"/>
                </a:solidFill>
                <a:latin typeface="+mn-ea"/>
                <a:ea typeface="+mn-ea"/>
              </a:rPr>
              <a:t>（</a:t>
            </a:r>
            <a:r>
              <a:rPr lang="en-US" altLang="zh-CN" sz="2000" dirty="0">
                <a:solidFill>
                  <a:schemeClr val="bg1"/>
                </a:solidFill>
                <a:latin typeface="+mn-ea"/>
                <a:ea typeface="+mn-ea"/>
              </a:rPr>
              <a:t>4</a:t>
            </a:r>
            <a:r>
              <a:rPr lang="zh-CN" altLang="zh-CN" sz="2000" dirty="0">
                <a:solidFill>
                  <a:schemeClr val="bg1"/>
                </a:solidFill>
                <a:latin typeface="+mn-ea"/>
                <a:ea typeface="+mn-ea"/>
              </a:rPr>
              <a:t>）用户在讨论版里的发言可以进行撤销。</a:t>
            </a:r>
          </a:p>
          <a:p>
            <a:r>
              <a:rPr lang="zh-CN" altLang="zh-CN" sz="2000" dirty="0">
                <a:solidFill>
                  <a:schemeClr val="bg1"/>
                </a:solidFill>
                <a:latin typeface="+mn-ea"/>
                <a:ea typeface="+mn-ea"/>
              </a:rPr>
              <a:t>（</a:t>
            </a:r>
            <a:r>
              <a:rPr lang="en-US" altLang="zh-CN" sz="2000" dirty="0">
                <a:solidFill>
                  <a:schemeClr val="bg1"/>
                </a:solidFill>
                <a:latin typeface="+mn-ea"/>
                <a:ea typeface="+mn-ea"/>
              </a:rPr>
              <a:t>5</a:t>
            </a:r>
            <a:r>
              <a:rPr lang="zh-CN" altLang="zh-CN" sz="2000" dirty="0">
                <a:solidFill>
                  <a:schemeClr val="bg1"/>
                </a:solidFill>
                <a:latin typeface="+mn-ea"/>
                <a:ea typeface="+mn-ea"/>
              </a:rPr>
              <a:t>）网站允许用户下载课程资料。</a:t>
            </a:r>
          </a:p>
          <a:p>
            <a:r>
              <a:rPr lang="zh-CN" altLang="zh-CN" sz="2000" dirty="0">
                <a:solidFill>
                  <a:schemeClr val="bg1"/>
                </a:solidFill>
                <a:latin typeface="+mn-ea"/>
                <a:ea typeface="+mn-ea"/>
              </a:rPr>
              <a:t>（</a:t>
            </a:r>
            <a:r>
              <a:rPr lang="en-US" altLang="zh-CN" sz="2000" dirty="0">
                <a:solidFill>
                  <a:schemeClr val="bg1"/>
                </a:solidFill>
                <a:latin typeface="+mn-ea"/>
                <a:ea typeface="+mn-ea"/>
              </a:rPr>
              <a:t>6</a:t>
            </a:r>
            <a:r>
              <a:rPr lang="zh-CN" altLang="zh-CN" sz="2000" dirty="0">
                <a:solidFill>
                  <a:schemeClr val="bg1"/>
                </a:solidFill>
                <a:latin typeface="+mn-ea"/>
                <a:ea typeface="+mn-ea"/>
              </a:rPr>
              <a:t>）网站里包括课程介绍，学生可以通过课程介绍决定要不要关注该课程。</a:t>
            </a:r>
            <a:endParaRPr lang="zh-CN" altLang="en-US" sz="2000" dirty="0">
              <a:solidFill>
                <a:schemeClr val="bg1"/>
              </a:solidFill>
              <a:latin typeface="+mn-ea"/>
              <a:ea typeface="+mn-ea"/>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8782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矩形 23"/>
          <p:cNvSpPr>
            <a:spLocks noChangeArrowheads="1"/>
          </p:cNvSpPr>
          <p:nvPr/>
        </p:nvSpPr>
        <p:spPr bwMode="auto">
          <a:xfrm>
            <a:off x="988219" y="1457900"/>
            <a:ext cx="6318497" cy="368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6.2</a:t>
            </a:r>
            <a:r>
              <a:rPr lang="zh-CN" altLang="en-US" sz="2400" b="1" dirty="0" smtClean="0">
                <a:solidFill>
                  <a:schemeClr val="bg1"/>
                </a:solidFill>
                <a:latin typeface="+mn-ea"/>
                <a:ea typeface="+mn-ea"/>
              </a:rPr>
              <a:t>性能需求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）客户端一般响应时间不超过</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秒。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）教师答疑期间，系统将能</a:t>
            </a:r>
            <a:r>
              <a:rPr lang="zh-CN" altLang="en-US" sz="2000" dirty="0" smtClean="0">
                <a:solidFill>
                  <a:schemeClr val="bg1"/>
                </a:solidFill>
                <a:latin typeface="+mn-ea"/>
                <a:ea typeface="+mn-ea"/>
              </a:rPr>
              <a:t>适应</a:t>
            </a:r>
            <a:r>
              <a:rPr lang="en-US" altLang="zh-CN" sz="2000" dirty="0" smtClean="0">
                <a:solidFill>
                  <a:schemeClr val="bg1"/>
                </a:solidFill>
                <a:latin typeface="+mn-ea"/>
                <a:ea typeface="+mn-ea"/>
              </a:rPr>
              <a:t>100</a:t>
            </a:r>
            <a:r>
              <a:rPr lang="zh-CN" altLang="en-US" sz="2000" dirty="0" smtClean="0">
                <a:solidFill>
                  <a:schemeClr val="bg1"/>
                </a:solidFill>
                <a:latin typeface="+mn-ea"/>
                <a:ea typeface="+mn-ea"/>
              </a:rPr>
              <a:t>个学生提问</a:t>
            </a:r>
            <a:r>
              <a:rPr lang="zh-CN" altLang="en-US" sz="2000" dirty="0" smtClean="0">
                <a:solidFill>
                  <a:schemeClr val="bg1"/>
                </a:solidFill>
                <a:latin typeface="+mn-ea"/>
                <a:ea typeface="+mn-ea"/>
              </a:rPr>
              <a:t>。</a:t>
            </a:r>
            <a:endParaRPr lang="zh-CN" altLang="en-US" sz="2000" dirty="0" smtClean="0">
              <a:solidFill>
                <a:schemeClr val="bg1"/>
              </a:solidFill>
              <a:latin typeface="+mn-ea"/>
              <a:ea typeface="+mn-ea"/>
            </a:endParaRP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）支持</a:t>
            </a:r>
            <a:r>
              <a:rPr lang="en-US" altLang="zh-CN" sz="2000" dirty="0" smtClean="0">
                <a:solidFill>
                  <a:schemeClr val="bg1"/>
                </a:solidFill>
                <a:latin typeface="+mn-ea"/>
                <a:ea typeface="+mn-ea"/>
              </a:rPr>
              <a:t>200</a:t>
            </a:r>
            <a:r>
              <a:rPr lang="zh-CN" altLang="en-US" sz="2000" dirty="0" smtClean="0">
                <a:solidFill>
                  <a:schemeClr val="bg1"/>
                </a:solidFill>
                <a:latin typeface="+mn-ea"/>
                <a:ea typeface="+mn-ea"/>
              </a:rPr>
              <a:t>名用户并发使用，并保证性能不受影响。</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）用户向系统提交信息后，系统将在</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秒内向用户显示确认信息。</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6</a:t>
            </a:r>
            <a:r>
              <a:rPr lang="zh-CN" altLang="en-US" sz="2000" dirty="0" smtClean="0">
                <a:solidFill>
                  <a:schemeClr val="bg1"/>
                </a:solidFill>
                <a:latin typeface="+mn-ea"/>
                <a:ea typeface="+mn-ea"/>
              </a:rPr>
              <a:t>）用户登录、上传资料、下载课程资料等事务成功率为</a:t>
            </a:r>
            <a:r>
              <a:rPr lang="en-US" altLang="zh-CN" sz="2000" dirty="0" smtClean="0">
                <a:solidFill>
                  <a:schemeClr val="bg1"/>
                </a:solidFill>
                <a:latin typeface="+mn-ea"/>
                <a:ea typeface="+mn-ea"/>
              </a:rPr>
              <a:t>99%</a:t>
            </a:r>
            <a:r>
              <a:rPr lang="zh-CN" altLang="en-US" sz="2000" dirty="0" smtClean="0">
                <a:solidFill>
                  <a:schemeClr val="bg1"/>
                </a:solidFill>
                <a:latin typeface="+mn-ea"/>
                <a:ea typeface="+mn-ea"/>
              </a:rPr>
              <a:t>以上。</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7</a:t>
            </a:r>
            <a:r>
              <a:rPr lang="zh-CN" altLang="en-US" sz="2000" dirty="0" smtClean="0">
                <a:solidFill>
                  <a:schemeClr val="bg1"/>
                </a:solidFill>
                <a:latin typeface="+mn-ea"/>
                <a:ea typeface="+mn-ea"/>
              </a:rPr>
              <a:t>）一般至少有</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可用内存，内存使用率可接受上限为</a:t>
            </a:r>
            <a:r>
              <a:rPr lang="en-US" altLang="zh-CN" sz="2000" dirty="0" smtClean="0">
                <a:solidFill>
                  <a:schemeClr val="bg1"/>
                </a:solidFill>
                <a:latin typeface="+mn-ea"/>
                <a:ea typeface="+mn-ea"/>
              </a:rPr>
              <a:t>85%</a:t>
            </a:r>
            <a:r>
              <a:rPr lang="zh-CN" altLang="en-US" sz="2000" dirty="0" smtClean="0">
                <a:solidFill>
                  <a:schemeClr val="bg1"/>
                </a:solidFill>
                <a:latin typeface="+mn-ea"/>
                <a:ea typeface="+mn-ea"/>
              </a:rPr>
              <a:t>。</a:t>
            </a: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5070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6113524" cy="372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6.3</a:t>
            </a:r>
            <a:r>
              <a:rPr lang="zh-CN" altLang="en-US" sz="2400" b="1" dirty="0" smtClean="0">
                <a:solidFill>
                  <a:schemeClr val="bg1"/>
                </a:solidFill>
                <a:latin typeface="+mn-ea"/>
                <a:ea typeface="+mn-ea"/>
              </a:rPr>
              <a:t>安全设施需求</a:t>
            </a:r>
          </a:p>
          <a:p>
            <a:pPr>
              <a:buNone/>
            </a:pPr>
            <a:r>
              <a:rPr lang="zh-CN" altLang="en-US" sz="1400" dirty="0" smtClean="0">
                <a:solidFill>
                  <a:schemeClr val="bg1"/>
                </a:solidFill>
                <a:latin typeface="+mn-ea"/>
                <a:ea typeface="+mn-ea"/>
              </a:rPr>
              <a:t>    </a:t>
            </a:r>
            <a:r>
              <a:rPr lang="zh-CN" altLang="en-US" sz="2000" dirty="0" smtClean="0">
                <a:solidFill>
                  <a:schemeClr val="bg1"/>
                </a:solidFill>
                <a:latin typeface="+mn-ea"/>
                <a:ea typeface="+mn-ea"/>
              </a:rPr>
              <a:t>系统能在网络、硬件或系统出现故障时，提供不同级别的容灾服务。系统平台通过严格的流程与权限控制，做到严格审核与分配系统权限，严禁未经许可的用户访问和操作。同时由于系统的运行环境是分布式的，我们将采取有效、严格的软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防病毒软件</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与硬件防护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硬件防火墙</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措施相结合预防外界用户对系统的攻击与破坏。 </a:t>
            </a:r>
          </a:p>
          <a:p>
            <a:pPr>
              <a:buNone/>
            </a:pPr>
            <a:r>
              <a:rPr lang="zh-CN" altLang="en-US" sz="2000" dirty="0" smtClean="0">
                <a:solidFill>
                  <a:schemeClr val="bg1"/>
                </a:solidFill>
                <a:latin typeface="+mn-ea"/>
                <a:ea typeface="+mn-ea"/>
              </a:rPr>
              <a:t>    另外系统建立了健全的备份和灾难恢复机制，系统文件、应用服务的配置文件及二次开发代码文件都需要做一个全备份，然后每天做一次增量备份，并进行异地存储，分别存放在移动机房和其他机房。</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324391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53" name="文本框 65"/>
          <p:cNvSpPr txBox="1">
            <a:spLocks noChangeArrowheads="1"/>
          </p:cNvSpPr>
          <p:nvPr/>
        </p:nvSpPr>
        <p:spPr bwMode="auto">
          <a:xfrm>
            <a:off x="0" y="962680"/>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组员介绍</a:t>
            </a:r>
            <a:endParaRPr lang="zh-CN" alt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5634" y="1666483"/>
            <a:ext cx="1761062" cy="1753739"/>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519" y="1666483"/>
            <a:ext cx="1756911" cy="1756911"/>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3253" y="1679528"/>
            <a:ext cx="1727647" cy="1727647"/>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9724" y="4042549"/>
            <a:ext cx="1732578" cy="1732578"/>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V="1">
            <a:off x="6922232" y="4051962"/>
            <a:ext cx="1723165" cy="1723165"/>
          </a:xfrm>
          <a:prstGeom prst="rect">
            <a:avLst/>
          </a:prstGeom>
        </p:spPr>
      </p:pic>
      <p:sp>
        <p:nvSpPr>
          <p:cNvPr id="59" name="文本框 65"/>
          <p:cNvSpPr txBox="1">
            <a:spLocks noChangeArrowheads="1"/>
          </p:cNvSpPr>
          <p:nvPr/>
        </p:nvSpPr>
        <p:spPr bwMode="auto">
          <a:xfrm>
            <a:off x="3275166"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葛倍良</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0" name="文本框 65"/>
          <p:cNvSpPr txBox="1">
            <a:spLocks noChangeArrowheads="1"/>
          </p:cNvSpPr>
          <p:nvPr/>
        </p:nvSpPr>
        <p:spPr bwMode="auto">
          <a:xfrm>
            <a:off x="6490108"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金浩楠</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1" name="文本框 65"/>
          <p:cNvSpPr txBox="1">
            <a:spLocks noChangeArrowheads="1"/>
          </p:cNvSpPr>
          <p:nvPr/>
        </p:nvSpPr>
        <p:spPr bwMode="auto">
          <a:xfrm>
            <a:off x="4801242"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余倩</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2" name="文本框 65"/>
          <p:cNvSpPr txBox="1">
            <a:spLocks noChangeArrowheads="1"/>
          </p:cNvSpPr>
          <p:nvPr/>
        </p:nvSpPr>
        <p:spPr bwMode="auto">
          <a:xfrm>
            <a:off x="9705050" y="168271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黄鹏羽</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3" name="文本框 65"/>
          <p:cNvSpPr txBox="1">
            <a:spLocks noChangeArrowheads="1"/>
          </p:cNvSpPr>
          <p:nvPr/>
        </p:nvSpPr>
        <p:spPr bwMode="auto">
          <a:xfrm>
            <a:off x="8077486"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周雨璐</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3083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8"/>
                                        </p:tgtEl>
                                        <p:attrNameLst>
                                          <p:attrName>style.visibility</p:attrName>
                                        </p:attrNameLst>
                                      </p:cBhvr>
                                      <p:to>
                                        <p:strVal val="visible"/>
                                      </p:to>
                                    </p:set>
                                    <p:animEffect transition="in" filter="wipe(left)">
                                      <p:cBhvr>
                                        <p:cTn id="7" dur="250"/>
                                        <p:tgtEl>
                                          <p:spTgt spid="51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ppt_x"/>
                                          </p:val>
                                        </p:tav>
                                        <p:tav tm="100000">
                                          <p:val>
                                            <p:strVal val="#ppt_x"/>
                                          </p:val>
                                        </p:tav>
                                      </p:tavLst>
                                    </p:anim>
                                    <p:anim calcmode="lin" valueType="num">
                                      <p:cBhvr additive="base">
                                        <p:cTn id="17" dur="500" fill="hold"/>
                                        <p:tgtEl>
                                          <p:spTgt spid="5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anim calcmode="lin" valueType="num">
                                      <p:cBhvr>
                                        <p:cTn id="28" dur="500" fill="hold"/>
                                        <p:tgtEl>
                                          <p:spTgt spid="60"/>
                                        </p:tgtEl>
                                        <p:attrNameLst>
                                          <p:attrName>ppt_x</p:attrName>
                                        </p:attrNameLst>
                                      </p:cBhvr>
                                      <p:tavLst>
                                        <p:tav tm="0">
                                          <p:val>
                                            <p:strVal val="#ppt_x"/>
                                          </p:val>
                                        </p:tav>
                                        <p:tav tm="100000">
                                          <p:val>
                                            <p:strVal val="#ppt_x"/>
                                          </p:val>
                                        </p:tav>
                                      </p:tavLst>
                                    </p:anim>
                                    <p:anim calcmode="lin" valueType="num">
                                      <p:cBhvr>
                                        <p:cTn id="29" dur="500" fill="hold"/>
                                        <p:tgtEl>
                                          <p:spTgt spid="60"/>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fill="hold"/>
                                        <p:tgtEl>
                                          <p:spTgt spid="62"/>
                                        </p:tgtEl>
                                        <p:attrNameLst>
                                          <p:attrName>ppt_x</p:attrName>
                                        </p:attrNameLst>
                                      </p:cBhvr>
                                      <p:tavLst>
                                        <p:tav tm="0">
                                          <p:val>
                                            <p:strVal val="#ppt_x"/>
                                          </p:val>
                                        </p:tav>
                                        <p:tav tm="100000">
                                          <p:val>
                                            <p:strVal val="#ppt_x"/>
                                          </p:val>
                                        </p:tav>
                                      </p:tavLst>
                                    </p:anim>
                                    <p:anim calcmode="lin" valueType="num">
                                      <p:cBhvr additive="base">
                                        <p:cTn id="39" dur="500" fill="hold"/>
                                        <p:tgtEl>
                                          <p:spTgt spid="62"/>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fill="hold"/>
                                        <p:tgtEl>
                                          <p:spTgt spid="61"/>
                                        </p:tgtEl>
                                        <p:attrNameLst>
                                          <p:attrName>ppt_x</p:attrName>
                                        </p:attrNameLst>
                                      </p:cBhvr>
                                      <p:tavLst>
                                        <p:tav tm="0">
                                          <p:val>
                                            <p:strVal val="#ppt_x"/>
                                          </p:val>
                                        </p:tav>
                                        <p:tav tm="100000">
                                          <p:val>
                                            <p:strVal val="#ppt_x"/>
                                          </p:val>
                                        </p:tav>
                                      </p:tavLst>
                                    </p:anim>
                                    <p:anim calcmode="lin" valueType="num">
                                      <p:cBhvr additive="base">
                                        <p:cTn id="49" dur="500" fill="hold"/>
                                        <p:tgtEl>
                                          <p:spTgt spid="61"/>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988219" y="1457900"/>
            <a:ext cx="9176713" cy="50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6.4</a:t>
            </a:r>
            <a:r>
              <a:rPr lang="zh-CN" altLang="en-US" sz="2400" b="1" dirty="0" smtClean="0">
                <a:solidFill>
                  <a:schemeClr val="bg1"/>
                </a:solidFill>
                <a:latin typeface="+mn-ea"/>
                <a:ea typeface="+mn-ea"/>
              </a:rPr>
              <a:t>安全性需求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）权限控制 </a:t>
            </a:r>
          </a:p>
          <a:p>
            <a:pPr>
              <a:buNone/>
            </a:pPr>
            <a:r>
              <a:rPr lang="zh-CN" altLang="en-US" sz="2000" dirty="0" smtClean="0">
                <a:solidFill>
                  <a:schemeClr val="bg1"/>
                </a:solidFill>
                <a:latin typeface="+mn-ea"/>
                <a:ea typeface="+mn-ea"/>
              </a:rPr>
              <a:t>    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）重要数据加密 </a:t>
            </a:r>
          </a:p>
          <a:p>
            <a:pPr>
              <a:buNone/>
            </a:pPr>
            <a:r>
              <a:rPr lang="zh-CN" altLang="en-US" sz="2000" dirty="0" smtClean="0">
                <a:solidFill>
                  <a:schemeClr val="bg1"/>
                </a:solidFill>
                <a:latin typeface="+mn-ea"/>
                <a:ea typeface="+mn-ea"/>
              </a:rPr>
              <a:t>    所有涉及功能信息或个人身份信息的网络事务，都需进行加密操作。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）数据备份 </a:t>
            </a:r>
          </a:p>
          <a:p>
            <a:pPr>
              <a:buNone/>
            </a:pPr>
            <a:r>
              <a:rPr lang="zh-CN" altLang="en-US" sz="2000" dirty="0" smtClean="0">
                <a:solidFill>
                  <a:schemeClr val="bg1"/>
                </a:solidFill>
                <a:latin typeface="+mn-ea"/>
                <a:ea typeface="+mn-ea"/>
              </a:rPr>
              <a:t>    允许用户进行数据的备份和恢复，以弥补数据的破坏和丢失。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）记录日志 </a:t>
            </a:r>
          </a:p>
          <a:p>
            <a:pPr>
              <a:buNone/>
            </a:pPr>
            <a:r>
              <a:rPr lang="zh-CN" altLang="en-US" sz="2000" dirty="0" smtClean="0">
                <a:solidFill>
                  <a:schemeClr val="bg1"/>
                </a:solidFill>
                <a:latin typeface="+mn-ea"/>
                <a:ea typeface="+mn-ea"/>
              </a:rPr>
              <a:t>    本网站能够记录系统运行时所发生的所有错误，包括本机错误和网络错误。这些错误记录便于查找错误的原因。日志同时记录用户的关键性操作信息。</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48762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6.5</a:t>
            </a:r>
            <a:r>
              <a:rPr lang="zh-CN" altLang="en-US" sz="2400" b="1" dirty="0" smtClean="0">
                <a:solidFill>
                  <a:schemeClr val="bg1"/>
                </a:solidFill>
                <a:latin typeface="+mn-ea"/>
                <a:ea typeface="+mn-ea"/>
              </a:rPr>
              <a:t>保密性需求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所有涉及功能信息或个人身份信息的网络事务，都需进行加密操作。</a:t>
            </a:r>
          </a:p>
        </p:txBody>
      </p:sp>
      <p:sp>
        <p:nvSpPr>
          <p:cNvPr id="10" name="矩形 23"/>
          <p:cNvSpPr>
            <a:spLocks noChangeArrowheads="1"/>
          </p:cNvSpPr>
          <p:nvPr/>
        </p:nvSpPr>
        <p:spPr bwMode="auto">
          <a:xfrm>
            <a:off x="1157288" y="3394693"/>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6.6</a:t>
            </a:r>
            <a:r>
              <a:rPr lang="zh-CN" altLang="en-US" sz="2400" b="1" dirty="0" smtClean="0">
                <a:solidFill>
                  <a:schemeClr val="bg1"/>
                </a:solidFill>
                <a:latin typeface="+mn-ea"/>
                <a:ea typeface="+mn-ea"/>
              </a:rPr>
              <a:t>完整性需求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所有输入数据都有相应规则，只有管理员用户才可以对网站的信息进行管理。</a:t>
            </a:r>
          </a:p>
        </p:txBody>
      </p:sp>
      <p:sp>
        <p:nvSpPr>
          <p:cNvPr id="11" name="矩形 23"/>
          <p:cNvSpPr>
            <a:spLocks noChangeArrowheads="1"/>
          </p:cNvSpPr>
          <p:nvPr/>
        </p:nvSpPr>
        <p:spPr bwMode="auto">
          <a:xfrm>
            <a:off x="6318203" y="1457900"/>
            <a:ext cx="4008722" cy="193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6.7</a:t>
            </a:r>
            <a:r>
              <a:rPr lang="zh-CN" altLang="en-US" sz="2400" b="1" dirty="0" smtClean="0">
                <a:solidFill>
                  <a:schemeClr val="bg1"/>
                </a:solidFill>
                <a:latin typeface="+mn-ea"/>
                <a:ea typeface="+mn-ea"/>
              </a:rPr>
              <a:t>健壮性需求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如果在讨论版里成功发布消息前，与网站的连接中断，那么用户只要再次登录网站，网站将会提示用户是否要恢复未完成消息并继续对该消息进行处理。</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9287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1027113" y="1457900"/>
            <a:ext cx="5622262" cy="466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6.8</a:t>
            </a:r>
            <a:r>
              <a:rPr lang="zh-CN" altLang="en-US" sz="2400" b="1" dirty="0" smtClean="0">
                <a:solidFill>
                  <a:schemeClr val="bg1"/>
                </a:solidFill>
                <a:latin typeface="+mn-ea"/>
                <a:ea typeface="+mn-ea"/>
              </a:rPr>
              <a:t>软件内部属性标准</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）可用性：网站对任意合法的用户</a:t>
            </a:r>
            <a:r>
              <a:rPr lang="zh-CN" altLang="en-US" sz="2000" dirty="0" smtClean="0">
                <a:solidFill>
                  <a:schemeClr val="bg1"/>
                </a:solidFill>
                <a:latin typeface="+mn-ea"/>
                <a:ea typeface="+mn-ea"/>
              </a:rPr>
              <a:t>提供</a:t>
            </a:r>
            <a:r>
              <a:rPr lang="en-US" altLang="zh-CN" sz="2000" dirty="0" smtClean="0">
                <a:solidFill>
                  <a:schemeClr val="bg1"/>
                </a:solidFill>
                <a:latin typeface="+mn-ea"/>
                <a:ea typeface="+mn-ea"/>
              </a:rPr>
              <a:t>7*12x</a:t>
            </a:r>
            <a:r>
              <a:rPr lang="zh-CN" altLang="en-US" sz="2000" dirty="0" smtClean="0">
                <a:solidFill>
                  <a:schemeClr val="bg1"/>
                </a:solidFill>
                <a:latin typeface="+mn-ea"/>
                <a:ea typeface="+mn-ea"/>
              </a:rPr>
              <a:t>小时的使用</a:t>
            </a:r>
            <a:r>
              <a:rPr lang="zh-CN" altLang="en-US" sz="2000" dirty="0" smtClean="0">
                <a:solidFill>
                  <a:schemeClr val="bg1"/>
                </a:solidFill>
                <a:latin typeface="+mn-ea"/>
                <a:ea typeface="+mn-ea"/>
              </a:rPr>
              <a:t>，</a:t>
            </a:r>
            <a:r>
              <a:rPr lang="zh-CN" altLang="en-US" sz="2000" dirty="0" smtClean="0">
                <a:solidFill>
                  <a:schemeClr val="bg1"/>
                </a:solidFill>
                <a:latin typeface="+mn-ea"/>
                <a:ea typeface="+mn-ea"/>
              </a:rPr>
              <a:t>保证</a:t>
            </a:r>
            <a:r>
              <a:rPr lang="en-US" altLang="zh-CN" sz="2000" dirty="0" smtClean="0">
                <a:solidFill>
                  <a:schemeClr val="bg1"/>
                </a:solidFill>
                <a:latin typeface="+mn-ea"/>
                <a:ea typeface="+mn-ea"/>
              </a:rPr>
              <a:t>8</a:t>
            </a: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00-20</a:t>
            </a: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00</a:t>
            </a:r>
            <a:r>
              <a:rPr lang="zh-CN" altLang="en-US" sz="2000" dirty="0" smtClean="0">
                <a:solidFill>
                  <a:schemeClr val="bg1"/>
                </a:solidFill>
                <a:latin typeface="+mn-ea"/>
                <a:ea typeface="+mn-ea"/>
              </a:rPr>
              <a:t>的时间绝对可用</a:t>
            </a:r>
            <a:r>
              <a:rPr lang="zh-CN" altLang="en-US" sz="2000" dirty="0" smtClean="0">
                <a:solidFill>
                  <a:schemeClr val="bg1"/>
                </a:solidFill>
                <a:latin typeface="+mn-ea"/>
                <a:ea typeface="+mn-ea"/>
              </a:rPr>
              <a:t>。支持没有计算机使用经验、计算机使用经验较少及有较多计算机使用经验的用户均能方便地使用本系统。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）有效性：在预计的高峰负载条件下，</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处理器能力和</a:t>
            </a:r>
            <a:r>
              <a:rPr lang="en-US" altLang="zh-CN" sz="2000" dirty="0" smtClean="0">
                <a:solidFill>
                  <a:schemeClr val="bg1"/>
                </a:solidFill>
                <a:latin typeface="+mn-ea"/>
                <a:ea typeface="+mn-ea"/>
              </a:rPr>
              <a:t>15%</a:t>
            </a:r>
            <a:r>
              <a:rPr lang="zh-CN" altLang="en-US" sz="2000" dirty="0" smtClean="0">
                <a:solidFill>
                  <a:schemeClr val="bg1"/>
                </a:solidFill>
                <a:latin typeface="+mn-ea"/>
                <a:ea typeface="+mn-ea"/>
              </a:rPr>
              <a:t>系统可用内存必须留出备用。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）可修改性：每一个软件模块中，注释与源代码语句的比例至少为</a:t>
            </a:r>
            <a:r>
              <a:rPr lang="en-US" altLang="zh-CN" sz="2000" dirty="0" smtClean="0">
                <a:solidFill>
                  <a:schemeClr val="bg1"/>
                </a:solidFill>
                <a:latin typeface="+mn-ea"/>
                <a:ea typeface="+mn-ea"/>
              </a:rPr>
              <a:t>1∶2</a:t>
            </a:r>
            <a:r>
              <a:rPr lang="zh-CN" altLang="en-US" sz="2000" dirty="0" smtClean="0">
                <a:solidFill>
                  <a:schemeClr val="bg1"/>
                </a:solidFill>
                <a:latin typeface="+mn-ea"/>
                <a:ea typeface="+mn-ea"/>
              </a:rPr>
              <a:t>。</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）可移植性：该网站在</a:t>
            </a:r>
            <a:r>
              <a:rPr lang="en-US" altLang="zh-CN" sz="2000" dirty="0" smtClean="0">
                <a:solidFill>
                  <a:schemeClr val="bg1"/>
                </a:solidFill>
                <a:latin typeface="+mn-ea"/>
                <a:ea typeface="+mn-ea"/>
              </a:rPr>
              <a:t>android</a:t>
            </a:r>
            <a:r>
              <a:rPr lang="zh-CN" altLang="en-US" sz="2000" dirty="0" smtClean="0">
                <a:solidFill>
                  <a:schemeClr val="bg1"/>
                </a:solidFill>
                <a:latin typeface="+mn-ea"/>
                <a:ea typeface="+mn-ea"/>
              </a:rPr>
              <a:t>和</a:t>
            </a:r>
            <a:r>
              <a:rPr lang="en-US" altLang="zh-CN" sz="2000" dirty="0" smtClean="0">
                <a:solidFill>
                  <a:schemeClr val="bg1"/>
                </a:solidFill>
                <a:latin typeface="+mn-ea"/>
                <a:ea typeface="+mn-ea"/>
              </a:rPr>
              <a:t>IOS</a:t>
            </a:r>
            <a:r>
              <a:rPr lang="zh-CN" altLang="en-US" sz="2000" dirty="0" smtClean="0">
                <a:solidFill>
                  <a:schemeClr val="bg1"/>
                </a:solidFill>
                <a:latin typeface="+mn-ea"/>
                <a:ea typeface="+mn-ea"/>
              </a:rPr>
              <a:t>系统中均可访问</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）可重用性：网站自适应各种系统及屏幕的大小</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24420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1027113" y="2688932"/>
            <a:ext cx="400872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chemeClr val="bg1"/>
                </a:solidFill>
                <a:latin typeface="+mn-ea"/>
                <a:ea typeface="+mn-ea"/>
              </a:rPr>
              <a:t>    向所有</a:t>
            </a:r>
            <a:r>
              <a:rPr lang="zh-CN" altLang="en-US" sz="2400" dirty="0">
                <a:solidFill>
                  <a:schemeClr val="bg1"/>
                </a:solidFill>
                <a:latin typeface="+mn-ea"/>
              </a:rPr>
              <a:t>用户</a:t>
            </a:r>
            <a:r>
              <a:rPr lang="zh-CN" altLang="en-US" sz="2400" dirty="0" smtClean="0">
                <a:solidFill>
                  <a:schemeClr val="bg1"/>
                </a:solidFill>
                <a:latin typeface="+mn-ea"/>
                <a:ea typeface="+mn-ea"/>
              </a:rPr>
              <a:t>代表发送需求优先级打分表，用户</a:t>
            </a:r>
            <a:r>
              <a:rPr lang="zh-CN" altLang="en-US" sz="2400" dirty="0">
                <a:solidFill>
                  <a:schemeClr val="bg1"/>
                </a:solidFill>
                <a:latin typeface="+mn-ea"/>
              </a:rPr>
              <a:t>代表</a:t>
            </a:r>
            <a:r>
              <a:rPr lang="zh-CN" altLang="en-US" sz="2400" dirty="0" smtClean="0">
                <a:solidFill>
                  <a:schemeClr val="bg1"/>
                </a:solidFill>
                <a:latin typeface="+mn-ea"/>
                <a:ea typeface="+mn-ea"/>
              </a:rPr>
              <a:t>将为每个功能的相对损失与相对利益进行打分。</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550" y="1007408"/>
            <a:ext cx="6550467" cy="5615334"/>
          </a:xfrm>
          <a:prstGeom prst="rect">
            <a:avLst/>
          </a:prstGeom>
        </p:spPr>
      </p:pic>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892583" y="2799984"/>
            <a:ext cx="352713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800" dirty="0" smtClean="0">
                <a:solidFill>
                  <a:schemeClr val="bg1"/>
                </a:solidFill>
                <a:latin typeface="+mn-ea"/>
                <a:ea typeface="+mn-ea"/>
              </a:rPr>
              <a:t>    </a:t>
            </a:r>
            <a:r>
              <a:rPr lang="zh-CN" altLang="en-US" sz="2400" dirty="0" smtClean="0">
                <a:solidFill>
                  <a:schemeClr val="bg1"/>
                </a:solidFill>
                <a:latin typeface="+mn-ea"/>
                <a:ea typeface="+mn-ea"/>
              </a:rPr>
              <a:t>由项目经理为相对成本和相对风险进行打分，并用</a:t>
            </a:r>
            <a:r>
              <a:rPr lang="en-US" altLang="zh-CN" sz="2400" dirty="0" smtClean="0">
                <a:solidFill>
                  <a:schemeClr val="bg1"/>
                </a:solidFill>
                <a:latin typeface="+mn-ea"/>
                <a:ea typeface="+mn-ea"/>
              </a:rPr>
              <a:t>QFD</a:t>
            </a:r>
            <a:r>
              <a:rPr lang="zh-CN" altLang="en-US" sz="2400" dirty="0" smtClean="0">
                <a:solidFill>
                  <a:schemeClr val="bg1"/>
                </a:solidFill>
                <a:latin typeface="+mn-ea"/>
                <a:ea typeface="+mn-ea"/>
              </a:rPr>
              <a:t>算法算出最终的优先级。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2" y="1068588"/>
            <a:ext cx="7260701" cy="5554153"/>
          </a:xfrm>
          <a:prstGeom prst="rect">
            <a:avLst/>
          </a:prstGeom>
        </p:spPr>
      </p:pic>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3290655" y="2503503"/>
            <a:ext cx="5178642" cy="2104007"/>
          </a:xfrm>
          <a:prstGeom prst="rect">
            <a:avLst/>
          </a:prstGeom>
        </p:spPr>
      </p:pic>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8"/>
          <p:cNvSpPr/>
          <p:nvPr/>
        </p:nvSpPr>
        <p:spPr>
          <a:xfrm>
            <a:off x="1423617" y="2359527"/>
            <a:ext cx="3416863" cy="3046988"/>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在于</a:t>
            </a:r>
            <a:r>
              <a:rPr lang="en-US" altLang="zh-CN" sz="2400" dirty="0" smtClean="0">
                <a:solidFill>
                  <a:schemeClr val="bg1"/>
                </a:solidFill>
                <a:cs typeface="宋体" panose="02010600030101010101" pitchFamily="2" charset="-122"/>
              </a:rPr>
              <a:t>G17</a:t>
            </a:r>
            <a:r>
              <a:rPr lang="zh-CN" altLang="en-US" sz="2400" dirty="0" smtClean="0">
                <a:solidFill>
                  <a:schemeClr val="bg1"/>
                </a:solidFill>
                <a:cs typeface="宋体" panose="02010600030101010101" pitchFamily="2" charset="-122"/>
              </a:rPr>
              <a:t>组的亲切交流中，他们组表示我们的定义非常清晰明确。</a:t>
            </a:r>
            <a:r>
              <a:rPr lang="zh-CN" altLang="en-US" sz="2400" dirty="0" smtClean="0">
                <a:solidFill>
                  <a:schemeClr val="bg1"/>
                </a:solidFill>
                <a:cs typeface="宋体" panose="02010600030101010101" pitchFamily="2" charset="-122"/>
              </a:rPr>
              <a:t>综</a:t>
            </a:r>
            <a:r>
              <a:rPr lang="zh-CN" altLang="en-US" sz="2400" dirty="0" smtClean="0">
                <a:solidFill>
                  <a:schemeClr val="bg1"/>
                </a:solidFill>
                <a:cs typeface="宋体" panose="02010600030101010101" pitchFamily="2" charset="-122"/>
              </a:rPr>
              <a:t>上所属，我认为我们小组的需求</a:t>
            </a:r>
            <a:r>
              <a:rPr lang="zh-CN" altLang="en-US" sz="2400" dirty="0" smtClean="0">
                <a:solidFill>
                  <a:schemeClr val="bg1"/>
                </a:solidFill>
                <a:cs typeface="宋体" panose="02010600030101010101" pitchFamily="2" charset="-122"/>
              </a:rPr>
              <a:t>定义完全</a:t>
            </a:r>
            <a:r>
              <a:rPr lang="zh-CN" altLang="en-US" sz="2400" dirty="0" smtClean="0">
                <a:solidFill>
                  <a:schemeClr val="bg1"/>
                </a:solidFill>
                <a:cs typeface="宋体" panose="02010600030101010101" pitchFamily="2" charset="-122"/>
              </a:rPr>
              <a:t>可以移交给另一小组设计、实现而依然理解正确。</a:t>
            </a:r>
            <a:endParaRPr lang="zh-CN" altLang="en-US" sz="24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677" y="1399317"/>
            <a:ext cx="4807166" cy="4807166"/>
          </a:xfrm>
          <a:prstGeom prst="rect">
            <a:avLst/>
          </a:prstGeom>
        </p:spPr>
      </p:pic>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文本框 65"/>
          <p:cNvSpPr txBox="1">
            <a:spLocks noChangeArrowheads="1"/>
          </p:cNvSpPr>
          <p:nvPr/>
        </p:nvSpPr>
        <p:spPr bwMode="auto">
          <a:xfrm>
            <a:off x="1157288" y="2252185"/>
            <a:ext cx="385859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1.</a:t>
            </a:r>
            <a:r>
              <a:rPr lang="zh-CN" altLang="en-US" sz="2400" b="1" dirty="0" smtClean="0">
                <a:solidFill>
                  <a:schemeClr val="bg1"/>
                </a:solidFill>
                <a:latin typeface="Arial" panose="020B0604020202020204" pitchFamily="34" charset="0"/>
                <a:cs typeface="Arial" panose="020B0604020202020204" pitchFamily="34" charset="0"/>
              </a:rPr>
              <a:t>引言</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2.</a:t>
            </a:r>
            <a:r>
              <a:rPr lang="zh-CN" altLang="en-US" sz="2400" b="1" dirty="0" smtClean="0">
                <a:solidFill>
                  <a:schemeClr val="bg1"/>
                </a:solidFill>
                <a:latin typeface="Arial" panose="020B0604020202020204" pitchFamily="34" charset="0"/>
                <a:cs typeface="Arial" panose="020B0604020202020204" pitchFamily="34" charset="0"/>
              </a:rPr>
              <a:t>综合描述</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3.</a:t>
            </a:r>
            <a:r>
              <a:rPr lang="zh-CN" altLang="en-US" sz="2400" b="1" dirty="0" smtClean="0">
                <a:solidFill>
                  <a:schemeClr val="bg1"/>
                </a:solidFill>
                <a:latin typeface="Arial" panose="020B0604020202020204" pitchFamily="34" charset="0"/>
                <a:cs typeface="Arial" panose="020B0604020202020204" pitchFamily="34" charset="0"/>
              </a:rPr>
              <a:t>外部接口特征</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4.</a:t>
            </a:r>
            <a:r>
              <a:rPr lang="zh-CN" altLang="en-US" sz="2400" b="1" dirty="0" smtClean="0">
                <a:solidFill>
                  <a:schemeClr val="bg1"/>
                </a:solidFill>
                <a:latin typeface="Arial" panose="020B0604020202020204" pitchFamily="34" charset="0"/>
                <a:cs typeface="Arial" panose="020B0604020202020204" pitchFamily="34" charset="0"/>
              </a:rPr>
              <a:t>系统特征（包含功能需求）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5.</a:t>
            </a:r>
            <a:r>
              <a:rPr lang="zh-CN" altLang="en-US" sz="2400" b="1" dirty="0" smtClean="0">
                <a:solidFill>
                  <a:schemeClr val="bg1"/>
                </a:solidFill>
                <a:latin typeface="Arial" panose="020B0604020202020204" pitchFamily="34" charset="0"/>
                <a:cs typeface="Arial" panose="020B0604020202020204" pitchFamily="34" charset="0"/>
              </a:rPr>
              <a:t>数据需求（包含数据字典）</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6.</a:t>
            </a:r>
            <a:r>
              <a:rPr lang="zh-CN" altLang="en-US" sz="2400" b="1" dirty="0" smtClean="0">
                <a:solidFill>
                  <a:schemeClr val="bg1"/>
                </a:solidFill>
                <a:latin typeface="Arial" panose="020B0604020202020204" pitchFamily="34" charset="0"/>
                <a:cs typeface="Arial" panose="020B0604020202020204" pitchFamily="34" charset="0"/>
              </a:rPr>
              <a:t>非功能需求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7.</a:t>
            </a:r>
            <a:r>
              <a:rPr lang="zh-CN" altLang="en-US" sz="2400" b="1" dirty="0" smtClean="0">
                <a:solidFill>
                  <a:schemeClr val="bg1"/>
                </a:solidFill>
                <a:latin typeface="Arial" panose="020B0604020202020204" pitchFamily="34" charset="0"/>
                <a:cs typeface="Arial" panose="020B0604020202020204" pitchFamily="34" charset="0"/>
              </a:rPr>
              <a:t>分析模型</a:t>
            </a:r>
            <a:endParaRPr lang="zh-CN" altLang="en-US" sz="24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302" y="3380450"/>
            <a:ext cx="3133079" cy="3098782"/>
          </a:xfrm>
          <a:prstGeom prst="rect">
            <a:avLst/>
          </a:prstGeom>
        </p:spPr>
      </p:pic>
      <p:sp>
        <p:nvSpPr>
          <p:cNvPr id="12"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6187585" y="1399317"/>
            <a:ext cx="4724515" cy="1541385"/>
          </a:xfrm>
          <a:prstGeom prst="rect">
            <a:avLst/>
          </a:prstGeom>
        </p:spPr>
      </p:pic>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需求确认</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需求优先级分析</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SRS</a:t>
            </a:r>
            <a:endParaRPr lang="zh-CN" altLang="en-US" sz="16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3696172255"/>
              </p:ext>
            </p:extLst>
          </p:nvPr>
        </p:nvGraphicFramePr>
        <p:xfrm>
          <a:off x="5479926" y="2214730"/>
          <a:ext cx="5874614" cy="2907684"/>
        </p:xfrm>
        <a:graphic>
          <a:graphicData uri="http://schemas.openxmlformats.org/drawingml/2006/table">
            <a:tbl>
              <a:tblPr firstRow="1" firstCol="1" bandRow="1">
                <a:tableStyleId>{5C22544A-7EE6-4342-B048-85BDC9FD1C3A}</a:tableStyleId>
              </a:tblPr>
              <a:tblGrid>
                <a:gridCol w="1174923">
                  <a:extLst>
                    <a:ext uri="{9D8B030D-6E8A-4147-A177-3AD203B41FA5}">
                      <a16:colId xmlns:a16="http://schemas.microsoft.com/office/drawing/2014/main" val="518253714"/>
                    </a:ext>
                  </a:extLst>
                </a:gridCol>
                <a:gridCol w="1174923">
                  <a:extLst>
                    <a:ext uri="{9D8B030D-6E8A-4147-A177-3AD203B41FA5}">
                      <a16:colId xmlns:a16="http://schemas.microsoft.com/office/drawing/2014/main" val="817101447"/>
                    </a:ext>
                  </a:extLst>
                </a:gridCol>
                <a:gridCol w="1174923">
                  <a:extLst>
                    <a:ext uri="{9D8B030D-6E8A-4147-A177-3AD203B41FA5}">
                      <a16:colId xmlns:a16="http://schemas.microsoft.com/office/drawing/2014/main" val="2106299274"/>
                    </a:ext>
                  </a:extLst>
                </a:gridCol>
                <a:gridCol w="1229317">
                  <a:extLst>
                    <a:ext uri="{9D8B030D-6E8A-4147-A177-3AD203B41FA5}">
                      <a16:colId xmlns:a16="http://schemas.microsoft.com/office/drawing/2014/main" val="2254895511"/>
                    </a:ext>
                  </a:extLst>
                </a:gridCol>
                <a:gridCol w="1120528">
                  <a:extLst>
                    <a:ext uri="{9D8B030D-6E8A-4147-A177-3AD203B41FA5}">
                      <a16:colId xmlns:a16="http://schemas.microsoft.com/office/drawing/2014/main" val="3774364980"/>
                    </a:ext>
                  </a:extLst>
                </a:gridCol>
              </a:tblGrid>
              <a:tr h="1453842">
                <a:tc>
                  <a:txBody>
                    <a:bodyPr/>
                    <a:lstStyle/>
                    <a:p>
                      <a:pPr algn="just">
                        <a:spcAft>
                          <a:spcPts val="0"/>
                        </a:spcAft>
                      </a:pPr>
                      <a:r>
                        <a:rPr lang="zh-CN"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教师用户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学生用户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管理员用户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游客用户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669181727"/>
                  </a:ext>
                </a:extLst>
              </a:tr>
              <a:tr h="1453842">
                <a:tc>
                  <a:txBody>
                    <a:bodyPr/>
                    <a:lstStyle/>
                    <a:p>
                      <a:pPr algn="just">
                        <a:spcAft>
                          <a:spcPts val="0"/>
                        </a:spcAft>
                      </a:pPr>
                      <a:r>
                        <a:rPr lang="zh-CN" sz="1200" kern="100">
                          <a:effectLst/>
                        </a:rPr>
                        <a:t>相对权重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0.2</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827273439"/>
                  </a:ext>
                </a:extLst>
              </a:tr>
            </a:tbl>
          </a:graphicData>
        </a:graphic>
      </p:graphicFrame>
      <p:sp>
        <p:nvSpPr>
          <p:cNvPr id="15" name="矩形 14"/>
          <p:cNvSpPr/>
          <p:nvPr/>
        </p:nvSpPr>
        <p:spPr>
          <a:xfrm>
            <a:off x="957263" y="2769117"/>
            <a:ext cx="3416863" cy="1569660"/>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考虑到客户群的分类与优先级打分的统一由客户代表对各用户代表的权值进行打分。</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727" y="1001058"/>
            <a:ext cx="6625673" cy="5638161"/>
          </a:xfrm>
          <a:prstGeom prst="rect">
            <a:avLst/>
          </a:prstGeom>
        </p:spPr>
      </p:pic>
      <p:sp>
        <p:nvSpPr>
          <p:cNvPr id="15" name="矩形 14"/>
          <p:cNvSpPr/>
          <p:nvPr/>
        </p:nvSpPr>
        <p:spPr>
          <a:xfrm>
            <a:off x="957263" y="3091391"/>
            <a:ext cx="3534838" cy="1200329"/>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最后将所有打分表结合为一个综合的优先级打分表。</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1388108" y="2745162"/>
            <a:ext cx="3765657" cy="1938992"/>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由于我们的组员与各个用户代表精心的交谈，各个用户代表之间并没有产生需求冲突，而是非常融洽的进行了合作。</a:t>
            </a:r>
            <a:endParaRPr lang="zh-CN" altLang="en-US" sz="24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346" y="1594626"/>
            <a:ext cx="4634145" cy="4619686"/>
          </a:xfrm>
          <a:prstGeom prst="rect">
            <a:avLst/>
          </a:prstGeom>
        </p:spPr>
      </p:pic>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208031" y="2088215"/>
            <a:ext cx="4409010"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如果产生冲突，我们将会在</a:t>
            </a:r>
            <a:r>
              <a:rPr lang="en-US" altLang="zh-CN" sz="2400" dirty="0" smtClean="0">
                <a:solidFill>
                  <a:schemeClr val="bg1"/>
                </a:solidFill>
                <a:cs typeface="宋体" panose="02010600030101010101" pitchFamily="2" charset="-122"/>
              </a:rPr>
              <a:t>JAD</a:t>
            </a:r>
            <a:r>
              <a:rPr lang="zh-CN" altLang="en-US" sz="2400" dirty="0" smtClean="0">
                <a:solidFill>
                  <a:schemeClr val="bg1"/>
                </a:solidFill>
                <a:cs typeface="宋体" panose="02010600030101010101" pitchFamily="2" charset="-122"/>
              </a:rPr>
              <a:t>会议中与冲突的用户代表们进行交流已选出一个最终方案，或者在两者都不让步的情况下最终做出两套方案以适应两个用户。</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232126491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407988" y="2947486"/>
            <a:ext cx="3995336" cy="830997"/>
          </a:xfrm>
          <a:prstGeom prst="rect">
            <a:avLst/>
          </a:prstGeom>
        </p:spPr>
        <p:txBody>
          <a:bodyPr wrap="square">
            <a:spAutoFit/>
          </a:bodyPr>
          <a:lstStyle/>
          <a:p>
            <a:r>
              <a:rPr lang="zh-CN" altLang="en-US"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采用</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软件需求</a:t>
            </a:r>
            <a:r>
              <a:rPr lang="en-US" altLang="zh-CN" sz="2400" dirty="0" smtClean="0">
                <a:solidFill>
                  <a:schemeClr val="bg1"/>
                </a:solidFill>
                <a:cs typeface="宋体" panose="02010600030101010101" pitchFamily="2" charset="-122"/>
              </a:rPr>
              <a:t>》P519</a:t>
            </a:r>
            <a:r>
              <a:rPr lang="zh-CN" altLang="en-US" sz="2400" dirty="0" smtClean="0">
                <a:solidFill>
                  <a:schemeClr val="bg1"/>
                </a:solidFill>
                <a:cs typeface="宋体" panose="02010600030101010101" pitchFamily="2" charset="-122"/>
              </a:rPr>
              <a:t>页的模板。</a:t>
            </a:r>
            <a:endParaRPr lang="zh-CN" altLang="en-US" sz="2400" dirty="0">
              <a:solidFill>
                <a:schemeClr val="bg1"/>
              </a:solidFill>
              <a:latin typeface="+mn-ea"/>
              <a:ea typeface="+mn-ea"/>
            </a:endParaRPr>
          </a:p>
        </p:txBody>
      </p:sp>
      <p:sp>
        <p:nvSpPr>
          <p:cNvPr id="3" name="矩形 2"/>
          <p:cNvSpPr/>
          <p:nvPr/>
        </p:nvSpPr>
        <p:spPr>
          <a:xfrm>
            <a:off x="3591957" y="1440091"/>
            <a:ext cx="8484093" cy="400110"/>
          </a:xfrm>
          <a:prstGeom prst="rect">
            <a:avLst/>
          </a:prstGeom>
        </p:spPr>
        <p:txBody>
          <a:bodyPr wrap="square">
            <a:spAutoFit/>
          </a:bodyPr>
          <a:lstStyle/>
          <a:p>
            <a:r>
              <a:rPr lang="zh-CN" altLang="zh-CN" sz="2000" dirty="0">
                <a:solidFill>
                  <a:schemeClr val="bg1"/>
                </a:solidFill>
                <a:latin typeface="+mn-ea"/>
                <a:ea typeface="+mn-ea"/>
                <a:cs typeface="宋体" panose="02010600030101010101" pitchFamily="2" charset="-122"/>
              </a:rPr>
              <a:t>用户注册信息</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学号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教工号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姓名</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身份证号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邮箱</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确认密码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验证码</a:t>
            </a:r>
            <a:endParaRPr lang="zh-CN" altLang="en-US" sz="2000" dirty="0">
              <a:solidFill>
                <a:schemeClr val="bg1"/>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1080483463"/>
              </p:ext>
            </p:extLst>
          </p:nvPr>
        </p:nvGraphicFramePr>
        <p:xfrm>
          <a:off x="4483990" y="2169828"/>
          <a:ext cx="7003715" cy="4124440"/>
        </p:xfrm>
        <a:graphic>
          <a:graphicData uri="http://schemas.openxmlformats.org/drawingml/2006/table">
            <a:tbl>
              <a:tblPr>
                <a:tableStyleId>{5C22544A-7EE6-4342-B048-85BDC9FD1C3A}</a:tableStyleId>
              </a:tblPr>
              <a:tblGrid>
                <a:gridCol w="1220119">
                  <a:extLst>
                    <a:ext uri="{9D8B030D-6E8A-4147-A177-3AD203B41FA5}">
                      <a16:colId xmlns:a16="http://schemas.microsoft.com/office/drawing/2014/main" val="787948389"/>
                    </a:ext>
                  </a:extLst>
                </a:gridCol>
                <a:gridCol w="2779987">
                  <a:extLst>
                    <a:ext uri="{9D8B030D-6E8A-4147-A177-3AD203B41FA5}">
                      <a16:colId xmlns:a16="http://schemas.microsoft.com/office/drawing/2014/main" val="917221293"/>
                    </a:ext>
                  </a:extLst>
                </a:gridCol>
                <a:gridCol w="779149">
                  <a:extLst>
                    <a:ext uri="{9D8B030D-6E8A-4147-A177-3AD203B41FA5}">
                      <a16:colId xmlns:a16="http://schemas.microsoft.com/office/drawing/2014/main" val="225252129"/>
                    </a:ext>
                  </a:extLst>
                </a:gridCol>
                <a:gridCol w="779149">
                  <a:extLst>
                    <a:ext uri="{9D8B030D-6E8A-4147-A177-3AD203B41FA5}">
                      <a16:colId xmlns:a16="http://schemas.microsoft.com/office/drawing/2014/main" val="2433989116"/>
                    </a:ext>
                  </a:extLst>
                </a:gridCol>
                <a:gridCol w="619688">
                  <a:extLst>
                    <a:ext uri="{9D8B030D-6E8A-4147-A177-3AD203B41FA5}">
                      <a16:colId xmlns:a16="http://schemas.microsoft.com/office/drawing/2014/main" val="1185479338"/>
                    </a:ext>
                  </a:extLst>
                </a:gridCol>
                <a:gridCol w="825623">
                  <a:extLst>
                    <a:ext uri="{9D8B030D-6E8A-4147-A177-3AD203B41FA5}">
                      <a16:colId xmlns:a16="http://schemas.microsoft.com/office/drawing/2014/main" val="12246495"/>
                    </a:ext>
                  </a:extLst>
                </a:gridCol>
              </a:tblGrid>
              <a:tr h="515555">
                <a:tc>
                  <a:txBody>
                    <a:bodyPr/>
                    <a:lstStyle/>
                    <a:p>
                      <a:pPr algn="just">
                        <a:spcAft>
                          <a:spcPts val="0"/>
                        </a:spcAft>
                      </a:pPr>
                      <a:r>
                        <a:rPr lang="zh-CN" sz="1600" kern="100" dirty="0">
                          <a:effectLst/>
                        </a:rPr>
                        <a:t>字段名</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字段描述</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a:effectLst/>
                        </a:rPr>
                        <a:t>数据类型</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a:effectLst/>
                        </a:rPr>
                        <a:t>数据长度</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a:effectLst/>
                        </a:rPr>
                        <a:t>默认值</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a:effectLst/>
                        </a:rPr>
                        <a:t>可否为空</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30600288"/>
                  </a:ext>
                </a:extLst>
              </a:tr>
              <a:tr h="515555">
                <a:tc>
                  <a:txBody>
                    <a:bodyPr/>
                    <a:lstStyle/>
                    <a:p>
                      <a:pPr algn="just">
                        <a:spcAft>
                          <a:spcPts val="0"/>
                        </a:spcAft>
                      </a:pPr>
                      <a:r>
                        <a:rPr lang="zh-CN" sz="1600" kern="100" dirty="0">
                          <a:effectLst/>
                        </a:rPr>
                        <a:t>学号</a:t>
                      </a:r>
                      <a:r>
                        <a:rPr lang="en-US" sz="1600" kern="100" dirty="0">
                          <a:effectLst/>
                        </a:rPr>
                        <a:t>/</a:t>
                      </a:r>
                      <a:r>
                        <a:rPr lang="zh-CN" sz="1600" kern="100" dirty="0">
                          <a:effectLst/>
                        </a:rPr>
                        <a:t>教工号</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学生</a:t>
                      </a:r>
                      <a:r>
                        <a:rPr lang="en-US" sz="1600" kern="100" dirty="0">
                          <a:effectLst/>
                        </a:rPr>
                        <a:t>/</a:t>
                      </a:r>
                      <a:r>
                        <a:rPr lang="zh-CN" sz="1600" kern="100" dirty="0">
                          <a:effectLst/>
                        </a:rPr>
                        <a:t>教师用户的个人学</a:t>
                      </a:r>
                      <a:r>
                        <a:rPr lang="en-US" sz="1600" kern="100" dirty="0">
                          <a:effectLst/>
                        </a:rPr>
                        <a:t>/</a:t>
                      </a:r>
                      <a:r>
                        <a:rPr lang="zh-CN" sz="1600" kern="100" dirty="0">
                          <a:effectLst/>
                        </a:rPr>
                        <a:t>工号</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err="1">
                          <a:effectLst/>
                        </a:rPr>
                        <a:t>Int</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1-12</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NULL</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altLang="zh-CN" sz="1600" kern="100" dirty="0" smtClean="0">
                          <a:effectLst/>
                          <a:latin typeface="+mn-lt"/>
                          <a:ea typeface="+mn-ea"/>
                          <a:cs typeface="+mn-cs"/>
                        </a:rPr>
                        <a:t>YES</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05291603"/>
                  </a:ext>
                </a:extLst>
              </a:tr>
              <a:tr h="515555">
                <a:tc>
                  <a:txBody>
                    <a:bodyPr/>
                    <a:lstStyle/>
                    <a:p>
                      <a:pPr algn="just">
                        <a:spcAft>
                          <a:spcPts val="0"/>
                        </a:spcAft>
                      </a:pPr>
                      <a:r>
                        <a:rPr lang="zh-CN" altLang="en-US" sz="1600" kern="100" dirty="0" smtClean="0">
                          <a:effectLst/>
                        </a:rPr>
                        <a:t>*</a:t>
                      </a:r>
                      <a:r>
                        <a:rPr lang="zh-CN" sz="1600" kern="100" dirty="0" smtClean="0">
                          <a:effectLst/>
                        </a:rPr>
                        <a:t>身份证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用户的身份证信息</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Int</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18</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NULL</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NO</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0950527"/>
                  </a:ext>
                </a:extLst>
              </a:tr>
              <a:tr h="515555">
                <a:tc>
                  <a:txBody>
                    <a:bodyPr/>
                    <a:lstStyle/>
                    <a:p>
                      <a:pPr algn="just">
                        <a:spcAft>
                          <a:spcPts val="0"/>
                        </a:spcAft>
                      </a:pPr>
                      <a:r>
                        <a:rPr lang="zh-CN" altLang="en-US" sz="1600" kern="100" dirty="0" smtClean="0">
                          <a:effectLst/>
                        </a:rPr>
                        <a:t>*</a:t>
                      </a:r>
                      <a:r>
                        <a:rPr lang="zh-CN" sz="1600" kern="100" dirty="0" smtClean="0">
                          <a:effectLst/>
                        </a:rPr>
                        <a:t>姓名</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用户的真实姓名</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String</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1-10</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NULL</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NO</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5899616"/>
                  </a:ext>
                </a:extLst>
              </a:tr>
              <a:tr h="515555">
                <a:tc>
                  <a:txBody>
                    <a:bodyPr/>
                    <a:lstStyle/>
                    <a:p>
                      <a:pPr algn="just">
                        <a:spcAft>
                          <a:spcPts val="0"/>
                        </a:spcAft>
                      </a:pPr>
                      <a:r>
                        <a:rPr lang="zh-CN" altLang="en-US" sz="1600" kern="100" dirty="0" smtClean="0">
                          <a:effectLst/>
                        </a:rPr>
                        <a:t>*</a:t>
                      </a:r>
                      <a:r>
                        <a:rPr lang="zh-CN" sz="1600" kern="100" dirty="0" smtClean="0">
                          <a:effectLst/>
                        </a:rPr>
                        <a:t>邮箱</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作为用户日后登陆时使用的账号</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String</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 </a:t>
                      </a:r>
                      <a:r>
                        <a:rPr lang="en-US" altLang="zh-CN" sz="1600" kern="100" dirty="0" smtClean="0">
                          <a:effectLst/>
                        </a:rPr>
                        <a:t>8-30</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NULL</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NO</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8616739"/>
                  </a:ext>
                </a:extLst>
              </a:tr>
              <a:tr h="515555">
                <a:tc>
                  <a:txBody>
                    <a:bodyPr/>
                    <a:lstStyle/>
                    <a:p>
                      <a:pPr algn="just">
                        <a:spcAft>
                          <a:spcPts val="0"/>
                        </a:spcAft>
                      </a:pPr>
                      <a:r>
                        <a:rPr lang="zh-CN" altLang="en-US" sz="1600" kern="100" dirty="0" smtClean="0">
                          <a:effectLst/>
                        </a:rPr>
                        <a:t>*</a:t>
                      </a:r>
                      <a:r>
                        <a:rPr lang="zh-CN" sz="1600" kern="100" dirty="0" smtClean="0">
                          <a:effectLst/>
                        </a:rPr>
                        <a:t>密码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用户使用的密码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String</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6-12</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NULL</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NO</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46545843"/>
                  </a:ext>
                </a:extLst>
              </a:tr>
              <a:tr h="515555">
                <a:tc>
                  <a:txBody>
                    <a:bodyPr/>
                    <a:lstStyle/>
                    <a:p>
                      <a:pPr algn="just">
                        <a:spcAft>
                          <a:spcPts val="0"/>
                        </a:spcAft>
                      </a:pPr>
                      <a:r>
                        <a:rPr lang="zh-CN" altLang="en-US" sz="1600" kern="100" dirty="0" smtClean="0">
                          <a:effectLst/>
                        </a:rPr>
                        <a:t>*</a:t>
                      </a:r>
                      <a:r>
                        <a:rPr lang="zh-CN" sz="1600" kern="100" dirty="0" smtClean="0">
                          <a:effectLst/>
                        </a:rPr>
                        <a:t>确认</a:t>
                      </a:r>
                      <a:r>
                        <a:rPr lang="zh-CN" sz="1600" kern="100" dirty="0">
                          <a:effectLst/>
                        </a:rPr>
                        <a:t>密码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a:effectLst/>
                        </a:rPr>
                        <a:t>用户注册时再次确认时的密码</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String</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a:effectLst/>
                        </a:rPr>
                        <a:t>6-12</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NULL</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NO</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90702601"/>
                  </a:ext>
                </a:extLst>
              </a:tr>
              <a:tr h="515555">
                <a:tc>
                  <a:txBody>
                    <a:bodyPr/>
                    <a:lstStyle/>
                    <a:p>
                      <a:pPr algn="just">
                        <a:spcAft>
                          <a:spcPts val="0"/>
                        </a:spcAft>
                      </a:pPr>
                      <a:r>
                        <a:rPr lang="zh-CN" altLang="en-US" sz="1600" kern="100" dirty="0" smtClean="0">
                          <a:effectLst/>
                        </a:rPr>
                        <a:t>*</a:t>
                      </a:r>
                      <a:r>
                        <a:rPr lang="zh-CN" sz="1600" kern="100" dirty="0" smtClean="0">
                          <a:effectLst/>
                        </a:rPr>
                        <a:t>验证</a:t>
                      </a:r>
                      <a:r>
                        <a:rPr lang="zh-CN" sz="1600" kern="100" dirty="0">
                          <a:effectLst/>
                        </a:rPr>
                        <a:t>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600" kern="100" dirty="0">
                          <a:effectLst/>
                        </a:rPr>
                        <a:t>用户注册时所填邮箱收到的验证码</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err="1">
                          <a:effectLst/>
                        </a:rPr>
                        <a:t>int</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8</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NULL</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600" kern="100" dirty="0">
                          <a:effectLst/>
                        </a:rPr>
                        <a:t>NO</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6099077"/>
                  </a:ext>
                </a:extLst>
              </a:tr>
            </a:tbl>
          </a:graphicData>
        </a:graphic>
      </p:graphicFrame>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1" y="163513"/>
            <a:ext cx="11925130" cy="6599528"/>
          </a:xfrm>
          <a:prstGeom prst="rect">
            <a:avLst/>
          </a:prstGeom>
        </p:spPr>
      </p:pic>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5236819" y="2585245"/>
            <a:ext cx="3608480"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硬件接口（服务器）</a:t>
            </a:r>
            <a:endParaRPr lang="zh-CN" altLang="en-US" sz="2800" b="1" dirty="0">
              <a:solidFill>
                <a:schemeClr val="bg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329126808"/>
              </p:ext>
            </p:extLst>
          </p:nvPr>
        </p:nvGraphicFramePr>
        <p:xfrm>
          <a:off x="5236817" y="3086438"/>
          <a:ext cx="5851392" cy="1450215"/>
        </p:xfrm>
        <a:graphic>
          <a:graphicData uri="http://schemas.openxmlformats.org/drawingml/2006/table">
            <a:tbl>
              <a:tblPr>
                <a:tableStyleId>{5C22544A-7EE6-4342-B048-85BDC9FD1C3A}</a:tableStyleId>
              </a:tblPr>
              <a:tblGrid>
                <a:gridCol w="2925696">
                  <a:extLst>
                    <a:ext uri="{9D8B030D-6E8A-4147-A177-3AD203B41FA5}">
                      <a16:colId xmlns:a16="http://schemas.microsoft.com/office/drawing/2014/main" val="23455966"/>
                    </a:ext>
                  </a:extLst>
                </a:gridCol>
                <a:gridCol w="2925696">
                  <a:extLst>
                    <a:ext uri="{9D8B030D-6E8A-4147-A177-3AD203B41FA5}">
                      <a16:colId xmlns:a16="http://schemas.microsoft.com/office/drawing/2014/main" val="2453847217"/>
                    </a:ext>
                  </a:extLst>
                </a:gridCol>
              </a:tblGrid>
              <a:tr h="290043">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39802179"/>
                  </a:ext>
                </a:extLst>
              </a:tr>
              <a:tr h="290043">
                <a:tc>
                  <a:txBody>
                    <a:bodyPr/>
                    <a:lstStyle/>
                    <a:p>
                      <a:pPr algn="just">
                        <a:spcAft>
                          <a:spcPts val="0"/>
                        </a:spcAft>
                      </a:pPr>
                      <a:r>
                        <a:rPr lang="zh-CN" sz="1200" kern="100" dirty="0">
                          <a:effectLst/>
                        </a:rPr>
                        <a:t>主频</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HP Z800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44276291"/>
                  </a:ext>
                </a:extLst>
              </a:tr>
              <a:tr h="290043">
                <a:tc>
                  <a:txBody>
                    <a:bodyPr/>
                    <a:lstStyle/>
                    <a:p>
                      <a:pPr algn="just">
                        <a:spcAft>
                          <a:spcPts val="0"/>
                        </a:spcAft>
                      </a:pPr>
                      <a:r>
                        <a:rPr lang="zh-CN" sz="1200" kern="100" dirty="0">
                          <a:effectLst/>
                        </a:rPr>
                        <a:t>磁盘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SCSI</a:t>
                      </a:r>
                      <a:r>
                        <a:rPr lang="zh-CN" sz="1200" kern="100">
                          <a:effectLst/>
                        </a:rPr>
                        <a:t>接口、转速</a:t>
                      </a:r>
                      <a:r>
                        <a:rPr lang="en-US" sz="1200" kern="100">
                          <a:effectLst/>
                        </a:rPr>
                        <a:t>10000</a:t>
                      </a:r>
                      <a:r>
                        <a:rPr lang="zh-CN" sz="1200" kern="100">
                          <a:effectLst/>
                        </a:rPr>
                        <a:t>转</a:t>
                      </a:r>
                      <a:r>
                        <a:rPr lang="en-US" sz="1200" kern="100">
                          <a:effectLst/>
                        </a:rPr>
                        <a:t>/</a:t>
                      </a:r>
                      <a:r>
                        <a:rPr lang="zh-CN" sz="1200" kern="100">
                          <a:effectLst/>
                        </a:rPr>
                        <a:t>秒以上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68739287"/>
                  </a:ext>
                </a:extLst>
              </a:tr>
              <a:tr h="290043">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浙江大学城市学院校园网、</a:t>
                      </a:r>
                      <a:r>
                        <a:rPr lang="en-US" sz="1200" kern="100">
                          <a:effectLst/>
                        </a:rPr>
                        <a:t>100M</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3714316"/>
                  </a:ext>
                </a:extLst>
              </a:tr>
              <a:tr h="290043">
                <a:tc>
                  <a:txBody>
                    <a:bodyPr/>
                    <a:lstStyle/>
                    <a:p>
                      <a:pPr algn="just">
                        <a:spcAft>
                          <a:spcPts val="0"/>
                        </a:spcAft>
                      </a:pPr>
                      <a:r>
                        <a:rPr lang="zh-CN" sz="1200" kern="100">
                          <a:effectLst/>
                        </a:rPr>
                        <a:t>备份</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数据备份使用</a:t>
                      </a:r>
                      <a:r>
                        <a:rPr lang="en-US" sz="1200" kern="100" dirty="0">
                          <a:effectLst/>
                        </a:rPr>
                        <a:t>RAID5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72653876"/>
                  </a:ext>
                </a:extLst>
              </a:tr>
            </a:tbl>
          </a:graphicData>
        </a:graphic>
      </p:graphicFrame>
      <p:sp>
        <p:nvSpPr>
          <p:cNvPr id="14" name="矩形 13"/>
          <p:cNvSpPr/>
          <p:nvPr/>
        </p:nvSpPr>
        <p:spPr>
          <a:xfrm>
            <a:off x="819150" y="1073674"/>
            <a:ext cx="6096000" cy="1631216"/>
          </a:xfrm>
          <a:prstGeom prst="rect">
            <a:avLst/>
          </a:prstGeom>
        </p:spPr>
        <p:txBody>
          <a:bodyPr>
            <a:spAutoFit/>
          </a:bodyPr>
          <a:lstStyle/>
          <a:p>
            <a:r>
              <a:rPr lang="zh-CN" altLang="en-US" sz="2000" dirty="0" smtClean="0">
                <a:solidFill>
                  <a:schemeClr val="bg1"/>
                </a:solidFill>
                <a:cs typeface="宋体" panose="02010600030101010101" pitchFamily="2" charset="-122"/>
              </a:rPr>
              <a:t>         服务器选用</a:t>
            </a:r>
            <a:r>
              <a:rPr lang="en-US" altLang="zh-CN" sz="2000" dirty="0">
                <a:solidFill>
                  <a:schemeClr val="bg1"/>
                </a:solidFill>
                <a:cs typeface="宋体" panose="02010600030101010101" pitchFamily="2" charset="-122"/>
              </a:rPr>
              <a:t>Intel </a:t>
            </a:r>
            <a:r>
              <a:rPr lang="zh-CN" altLang="en-US" sz="2000" dirty="0" smtClean="0">
                <a:solidFill>
                  <a:schemeClr val="bg1"/>
                </a:solidFill>
                <a:cs typeface="宋体" panose="02010600030101010101" pitchFamily="2" charset="-122"/>
              </a:rPr>
              <a:t>，以</a:t>
            </a:r>
            <a:r>
              <a:rPr lang="en-US" altLang="zh-CN" sz="2000" dirty="0" smtClean="0">
                <a:solidFill>
                  <a:schemeClr val="bg1"/>
                </a:solidFill>
                <a:cs typeface="宋体" panose="02010600030101010101" pitchFamily="2" charset="-122"/>
              </a:rPr>
              <a:t>Windows</a:t>
            </a:r>
            <a:r>
              <a:rPr lang="zh-CN" altLang="en-US" sz="2000" dirty="0">
                <a:solidFill>
                  <a:schemeClr val="bg1"/>
                </a:solidFill>
                <a:cs typeface="宋体" panose="02010600030101010101" pitchFamily="2" charset="-122"/>
              </a:rPr>
              <a:t>开发平台，提供对外服务器所要求的相应的安全保障。网站使用</a:t>
            </a:r>
            <a:r>
              <a:rPr lang="en-US" altLang="zh-CN" sz="2000" dirty="0" err="1">
                <a:solidFill>
                  <a:schemeClr val="bg1"/>
                </a:solidFill>
                <a:cs typeface="宋体" panose="02010600030101010101" pitchFamily="2" charset="-122"/>
              </a:rPr>
              <a:t>Axure</a:t>
            </a:r>
            <a:r>
              <a:rPr lang="en-US" altLang="zh-CN" sz="2000" dirty="0">
                <a:solidFill>
                  <a:schemeClr val="bg1"/>
                </a:solidFill>
                <a:cs typeface="宋体" panose="02010600030101010101" pitchFamily="2" charset="-122"/>
              </a:rPr>
              <a:t> RP</a:t>
            </a:r>
            <a:r>
              <a:rPr lang="zh-CN" altLang="en-US" sz="2000" dirty="0">
                <a:solidFill>
                  <a:schemeClr val="bg1"/>
                </a:solidFill>
                <a:cs typeface="宋体" panose="02010600030101010101" pitchFamily="2" charset="-122"/>
              </a:rPr>
              <a:t>开发界面原型，配合</a:t>
            </a:r>
            <a:r>
              <a:rPr lang="en-US" altLang="zh-CN" sz="2000" dirty="0">
                <a:solidFill>
                  <a:schemeClr val="bg1"/>
                </a:solidFill>
                <a:cs typeface="宋体" panose="02010600030101010101" pitchFamily="2" charset="-122"/>
              </a:rPr>
              <a:t>HTML5</a:t>
            </a:r>
            <a:r>
              <a:rPr lang="zh-CN" altLang="en-US" sz="2000" dirty="0">
                <a:solidFill>
                  <a:schemeClr val="bg1"/>
                </a:solidFill>
                <a:cs typeface="宋体" panose="02010600030101010101" pitchFamily="2" charset="-122"/>
              </a:rPr>
              <a:t>语言进行前端的开发，数据库的建立选择</a:t>
            </a:r>
            <a:r>
              <a:rPr lang="en-US" altLang="zh-CN" sz="2000" dirty="0">
                <a:solidFill>
                  <a:schemeClr val="bg1"/>
                </a:solidFill>
                <a:cs typeface="宋体" panose="02010600030101010101" pitchFamily="2" charset="-122"/>
              </a:rPr>
              <a:t>SQL</a:t>
            </a:r>
            <a:r>
              <a:rPr lang="zh-CN" altLang="en-US" sz="2000" dirty="0">
                <a:solidFill>
                  <a:schemeClr val="bg1"/>
                </a:solidFill>
                <a:cs typeface="宋体" panose="02010600030101010101" pitchFamily="2" charset="-122"/>
              </a:rPr>
              <a:t>数据库使用</a:t>
            </a:r>
            <a:r>
              <a:rPr lang="en-US" altLang="zh-CN" sz="2000" dirty="0">
                <a:solidFill>
                  <a:schemeClr val="bg1"/>
                </a:solidFill>
                <a:cs typeface="宋体" panose="02010600030101010101" pitchFamily="2" charset="-122"/>
              </a:rPr>
              <a:t>Java</a:t>
            </a:r>
            <a:r>
              <a:rPr lang="zh-CN" altLang="en-US" sz="2000" dirty="0">
                <a:solidFill>
                  <a:schemeClr val="bg1"/>
                </a:solidFill>
                <a:cs typeface="宋体" panose="02010600030101010101" pitchFamily="2" charset="-122"/>
              </a:rPr>
              <a:t>语言存储相关的数据。</a:t>
            </a:r>
            <a:endParaRPr lang="zh-CN" altLang="en-US" sz="2000" dirty="0">
              <a:solidFill>
                <a:schemeClr val="bg1"/>
              </a:solidFill>
            </a:endParaRPr>
          </a:p>
        </p:txBody>
      </p:sp>
      <p:sp>
        <p:nvSpPr>
          <p:cNvPr id="16" name="矩形 15"/>
          <p:cNvSpPr/>
          <p:nvPr/>
        </p:nvSpPr>
        <p:spPr>
          <a:xfrm>
            <a:off x="5236820" y="4536654"/>
            <a:ext cx="360847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软件接口（服务器）</a:t>
            </a:r>
            <a:endParaRPr lang="zh-CN" altLang="en-US" sz="2800" b="1"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477337718"/>
              </p:ext>
            </p:extLst>
          </p:nvPr>
        </p:nvGraphicFramePr>
        <p:xfrm>
          <a:off x="5236819" y="5059871"/>
          <a:ext cx="5851390" cy="1190008"/>
        </p:xfrm>
        <a:graphic>
          <a:graphicData uri="http://schemas.openxmlformats.org/drawingml/2006/table">
            <a:tbl>
              <a:tblPr>
                <a:tableStyleId>{5C22544A-7EE6-4342-B048-85BDC9FD1C3A}</a:tableStyleId>
              </a:tblPr>
              <a:tblGrid>
                <a:gridCol w="2925695">
                  <a:extLst>
                    <a:ext uri="{9D8B030D-6E8A-4147-A177-3AD203B41FA5}">
                      <a16:colId xmlns:a16="http://schemas.microsoft.com/office/drawing/2014/main" val="2824619994"/>
                    </a:ext>
                  </a:extLst>
                </a:gridCol>
                <a:gridCol w="2925695">
                  <a:extLst>
                    <a:ext uri="{9D8B030D-6E8A-4147-A177-3AD203B41FA5}">
                      <a16:colId xmlns:a16="http://schemas.microsoft.com/office/drawing/2014/main" val="3748744475"/>
                    </a:ext>
                  </a:extLst>
                </a:gridCol>
              </a:tblGrid>
              <a:tr h="29750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44715836"/>
                  </a:ext>
                </a:extLst>
              </a:tr>
              <a:tr h="297502">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Linux</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89643825"/>
                  </a:ext>
                </a:extLst>
              </a:tr>
              <a:tr h="297502">
                <a:tc>
                  <a:txBody>
                    <a:bodyPr/>
                    <a:lstStyle/>
                    <a:p>
                      <a:pPr algn="just">
                        <a:spcAft>
                          <a:spcPts val="0"/>
                        </a:spcAft>
                      </a:pPr>
                      <a:r>
                        <a:rPr lang="zh-CN" sz="1200" kern="100">
                          <a:effectLst/>
                        </a:rPr>
                        <a:t>服务器软件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Apache5.5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91530370"/>
                  </a:ext>
                </a:extLst>
              </a:tr>
              <a:tr h="297502">
                <a:tc>
                  <a:txBody>
                    <a:bodyPr/>
                    <a:lstStyle/>
                    <a:p>
                      <a:pPr algn="just">
                        <a:spcAft>
                          <a:spcPts val="0"/>
                        </a:spcAft>
                      </a:pPr>
                      <a:r>
                        <a:rPr lang="zh-CN" sz="1200" kern="100" dirty="0">
                          <a:effectLst/>
                        </a:rPr>
                        <a:t>数据库</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Mysql5.5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20948862"/>
                  </a:ext>
                </a:extLst>
              </a:tr>
            </a:tbl>
          </a:graphicData>
        </a:graphic>
      </p:graphicFrame>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1027113" y="1457900"/>
            <a:ext cx="3659662"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硬件接口（客户端）</a:t>
            </a:r>
            <a:endParaRPr lang="zh-CN" altLang="en-US" sz="2800" b="1" dirty="0">
              <a:solidFill>
                <a:schemeClr val="bg1"/>
              </a:solidFill>
            </a:endParaRPr>
          </a:p>
        </p:txBody>
      </p:sp>
      <p:sp>
        <p:nvSpPr>
          <p:cNvPr id="16" name="矩形 15"/>
          <p:cNvSpPr/>
          <p:nvPr/>
        </p:nvSpPr>
        <p:spPr>
          <a:xfrm>
            <a:off x="1027113" y="3421915"/>
            <a:ext cx="372583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软件接口（客户端）</a:t>
            </a:r>
            <a:endParaRPr lang="zh-CN" altLang="en-US" sz="2800" b="1"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838695401"/>
              </p:ext>
            </p:extLst>
          </p:nvPr>
        </p:nvGraphicFramePr>
        <p:xfrm>
          <a:off x="1157288" y="1981120"/>
          <a:ext cx="5989236" cy="1367768"/>
        </p:xfrm>
        <a:graphic>
          <a:graphicData uri="http://schemas.openxmlformats.org/drawingml/2006/table">
            <a:tbl>
              <a:tblPr>
                <a:tableStyleId>{5C22544A-7EE6-4342-B048-85BDC9FD1C3A}</a:tableStyleId>
              </a:tblPr>
              <a:tblGrid>
                <a:gridCol w="2994618">
                  <a:extLst>
                    <a:ext uri="{9D8B030D-6E8A-4147-A177-3AD203B41FA5}">
                      <a16:colId xmlns:a16="http://schemas.microsoft.com/office/drawing/2014/main" val="1185259868"/>
                    </a:ext>
                  </a:extLst>
                </a:gridCol>
                <a:gridCol w="2994618">
                  <a:extLst>
                    <a:ext uri="{9D8B030D-6E8A-4147-A177-3AD203B41FA5}">
                      <a16:colId xmlns:a16="http://schemas.microsoft.com/office/drawing/2014/main" val="3915966515"/>
                    </a:ext>
                  </a:extLst>
                </a:gridCol>
              </a:tblGrid>
              <a:tr h="34194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4552927"/>
                  </a:ext>
                </a:extLst>
              </a:tr>
              <a:tr h="341942">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主流配置即可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8188230"/>
                  </a:ext>
                </a:extLst>
              </a:tr>
              <a:tr h="341942">
                <a:tc>
                  <a:txBody>
                    <a:bodyPr/>
                    <a:lstStyle/>
                    <a:p>
                      <a:pPr algn="just">
                        <a:spcAft>
                          <a:spcPts val="0"/>
                        </a:spcAft>
                      </a:pPr>
                      <a:r>
                        <a:rPr lang="zh-CN" sz="1200" kern="100">
                          <a:effectLst/>
                        </a:rPr>
                        <a:t>显卡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分辨率</a:t>
                      </a:r>
                      <a:r>
                        <a:rPr lang="en-US" sz="1200" kern="100">
                          <a:effectLst/>
                        </a:rPr>
                        <a:t>1024*768</a:t>
                      </a:r>
                      <a:r>
                        <a:rPr lang="zh-CN" sz="1200" kern="100">
                          <a:effectLst/>
                        </a:rPr>
                        <a:t>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63771024"/>
                  </a:ext>
                </a:extLst>
              </a:tr>
              <a:tr h="341942">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浙江大学城市学院校园网、</a:t>
                      </a:r>
                      <a:r>
                        <a:rPr lang="en-US" sz="1200" kern="100" dirty="0">
                          <a:effectLst/>
                        </a:rPr>
                        <a:t>10M</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88947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75229097"/>
              </p:ext>
            </p:extLst>
          </p:nvPr>
        </p:nvGraphicFramePr>
        <p:xfrm>
          <a:off x="1104047" y="3945135"/>
          <a:ext cx="6042476" cy="1310445"/>
        </p:xfrm>
        <a:graphic>
          <a:graphicData uri="http://schemas.openxmlformats.org/drawingml/2006/table">
            <a:tbl>
              <a:tblPr>
                <a:tableStyleId>{5C22544A-7EE6-4342-B048-85BDC9FD1C3A}</a:tableStyleId>
              </a:tblPr>
              <a:tblGrid>
                <a:gridCol w="3021238">
                  <a:extLst>
                    <a:ext uri="{9D8B030D-6E8A-4147-A177-3AD203B41FA5}">
                      <a16:colId xmlns:a16="http://schemas.microsoft.com/office/drawing/2014/main" val="659026357"/>
                    </a:ext>
                  </a:extLst>
                </a:gridCol>
                <a:gridCol w="3021238">
                  <a:extLst>
                    <a:ext uri="{9D8B030D-6E8A-4147-A177-3AD203B41FA5}">
                      <a16:colId xmlns:a16="http://schemas.microsoft.com/office/drawing/2014/main" val="399402521"/>
                    </a:ext>
                  </a:extLst>
                </a:gridCol>
              </a:tblGrid>
              <a:tr h="436815">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46566183"/>
                  </a:ext>
                </a:extLst>
              </a:tr>
              <a:tr h="436815">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Windows XP/7/8/10</a:t>
                      </a:r>
                      <a:r>
                        <a:rPr lang="zh-CN" sz="1200" kern="100" dirty="0">
                          <a:effectLst/>
                        </a:rPr>
                        <a:t>、</a:t>
                      </a:r>
                      <a:r>
                        <a:rPr lang="en-US" sz="1200" kern="100" dirty="0">
                          <a:effectLst/>
                        </a:rPr>
                        <a:t>Linux</a:t>
                      </a:r>
                      <a:r>
                        <a:rPr lang="zh-CN" sz="1200" kern="100" dirty="0">
                          <a:effectLst/>
                        </a:rPr>
                        <a:t>、</a:t>
                      </a:r>
                      <a:r>
                        <a:rPr lang="en-US" sz="1200" kern="100" dirty="0">
                          <a:effectLst/>
                        </a:rPr>
                        <a:t>Mac OS</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2506461"/>
                  </a:ext>
                </a:extLst>
              </a:tr>
              <a:tr h="436815">
                <a:tc>
                  <a:txBody>
                    <a:bodyPr/>
                    <a:lstStyle/>
                    <a:p>
                      <a:pPr algn="just">
                        <a:spcAft>
                          <a:spcPts val="0"/>
                        </a:spcAft>
                      </a:pPr>
                      <a:r>
                        <a:rPr lang="zh-CN" sz="1200" kern="100">
                          <a:effectLst/>
                        </a:rPr>
                        <a:t>浏览器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IE</a:t>
                      </a:r>
                      <a:r>
                        <a:rPr lang="zh-CN" sz="1200" kern="100" dirty="0">
                          <a:effectLst/>
                        </a:rPr>
                        <a:t>、</a:t>
                      </a:r>
                      <a:r>
                        <a:rPr lang="en-US" sz="1200" kern="100" dirty="0">
                          <a:effectLst/>
                        </a:rPr>
                        <a:t>Firefox</a:t>
                      </a:r>
                      <a:r>
                        <a:rPr lang="zh-CN" sz="1200" kern="100" dirty="0">
                          <a:effectLst/>
                        </a:rPr>
                        <a:t>、</a:t>
                      </a:r>
                      <a:r>
                        <a:rPr lang="en-US" sz="1200" kern="100" dirty="0">
                          <a:effectLst/>
                        </a:rPr>
                        <a:t>Chrome</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41839521"/>
                  </a:ext>
                </a:extLst>
              </a:tr>
            </a:tbl>
          </a:graphicData>
        </a:graphic>
      </p:graphicFrame>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258803457"/>
              </p:ext>
            </p:extLst>
          </p:nvPr>
        </p:nvGraphicFramePr>
        <p:xfrm>
          <a:off x="3015889" y="1602546"/>
          <a:ext cx="5684228" cy="4274472"/>
        </p:xfrm>
        <a:graphic>
          <a:graphicData uri="http://schemas.openxmlformats.org/drawingml/2006/table">
            <a:tbl>
              <a:tblPr firstRow="1" firstCol="1" bandRow="1" bandCol="1">
                <a:tableStyleId>{5C22544A-7EE6-4342-B048-85BDC9FD1C3A}</a:tableStyleId>
              </a:tblPr>
              <a:tblGrid>
                <a:gridCol w="1056662">
                  <a:extLst>
                    <a:ext uri="{9D8B030D-6E8A-4147-A177-3AD203B41FA5}">
                      <a16:colId xmlns:a16="http://schemas.microsoft.com/office/drawing/2014/main" val="4094723512"/>
                    </a:ext>
                  </a:extLst>
                </a:gridCol>
                <a:gridCol w="4627566">
                  <a:extLst>
                    <a:ext uri="{9D8B030D-6E8A-4147-A177-3AD203B41FA5}">
                      <a16:colId xmlns:a16="http://schemas.microsoft.com/office/drawing/2014/main" val="3578420621"/>
                    </a:ext>
                  </a:extLst>
                </a:gridCol>
              </a:tblGrid>
              <a:tr h="1068618">
                <a:tc>
                  <a:txBody>
                    <a:bodyPr/>
                    <a:lstStyle/>
                    <a:p>
                      <a:pPr algn="just">
                        <a:spcAft>
                          <a:spcPts val="0"/>
                        </a:spcAft>
                      </a:pPr>
                      <a:r>
                        <a:rPr lang="zh-CN" sz="3200" kern="100" dirty="0">
                          <a:effectLst/>
                        </a:rPr>
                        <a:t>用例名称</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3200" kern="100" dirty="0">
                          <a:effectLst/>
                        </a:rPr>
                        <a:t>注册</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87222557"/>
                  </a:ext>
                </a:extLst>
              </a:tr>
              <a:tr h="1068618">
                <a:tc>
                  <a:txBody>
                    <a:bodyPr/>
                    <a:lstStyle/>
                    <a:p>
                      <a:pPr algn="just">
                        <a:spcAft>
                          <a:spcPts val="0"/>
                        </a:spcAft>
                      </a:pPr>
                      <a:r>
                        <a:rPr lang="zh-CN" sz="3200" kern="100" dirty="0">
                          <a:effectLst/>
                        </a:rPr>
                        <a:t>用例编号</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3200" kern="100" dirty="0">
                          <a:effectLst/>
                        </a:rPr>
                        <a:t>UCa1</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95722374"/>
                  </a:ext>
                </a:extLst>
              </a:tr>
              <a:tr h="1068618">
                <a:tc>
                  <a:txBody>
                    <a:bodyPr/>
                    <a:lstStyle/>
                    <a:p>
                      <a:pPr algn="just">
                        <a:spcAft>
                          <a:spcPts val="0"/>
                        </a:spcAft>
                      </a:pPr>
                      <a:r>
                        <a:rPr lang="zh-CN" sz="3200" kern="100">
                          <a:effectLst/>
                        </a:rPr>
                        <a:t>对应图示</a:t>
                      </a:r>
                      <a:endParaRPr lang="zh-CN" sz="3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tabLst>
                          <a:tab pos="1041400" algn="l"/>
                        </a:tabLst>
                      </a:pPr>
                      <a:r>
                        <a:rPr lang="en-US" sz="3200" u="sng" kern="100" dirty="0">
                          <a:effectLst/>
                          <a:hlinkClick r:id="rId3" action="ppaction://hlinkfile"/>
                        </a:rPr>
                        <a:t>ADa1</a:t>
                      </a:r>
                      <a:r>
                        <a:rPr lang="en-US" sz="3200" kern="100" dirty="0">
                          <a:effectLst/>
                        </a:rPr>
                        <a:t>,</a:t>
                      </a:r>
                      <a:r>
                        <a:rPr lang="en-US" sz="3200" u="sng" kern="100" dirty="0">
                          <a:effectLst/>
                          <a:hlinkClick r:id="rId4" action="ppaction://hlinkfile"/>
                        </a:rPr>
                        <a:t>SDa1</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42226285"/>
                  </a:ext>
                </a:extLst>
              </a:tr>
              <a:tr h="1068618">
                <a:tc>
                  <a:txBody>
                    <a:bodyPr/>
                    <a:lstStyle/>
                    <a:p>
                      <a:pPr algn="just">
                        <a:spcAft>
                          <a:spcPts val="0"/>
                        </a:spcAft>
                      </a:pPr>
                      <a:r>
                        <a:rPr lang="zh-CN" sz="3200" kern="100">
                          <a:effectLst/>
                        </a:rPr>
                        <a:t>对应测试</a:t>
                      </a:r>
                      <a:endParaRPr lang="zh-CN" sz="3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3200" u="sng" kern="100" dirty="0">
                          <a:effectLst/>
                          <a:hlinkClick r:id="rId5" action="ppaction://hlinkfile"/>
                        </a:rPr>
                        <a:t>UTa1</a:t>
                      </a:r>
                      <a:endParaRPr lang="zh-CN" sz="3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18508026"/>
                  </a:ext>
                </a:extLst>
              </a:tr>
            </a:tbl>
          </a:graphicData>
        </a:graphic>
      </p:graphicFrame>
    </p:spTree>
    <p:extLst>
      <p:ext uri="{BB962C8B-B14F-4D97-AF65-F5344CB8AC3E}">
        <p14:creationId xmlns:p14="http://schemas.microsoft.com/office/powerpoint/2010/main" val="1708083931"/>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descr="C:\Users\L-Jere\AppData\Local\Temp\WeChat Files\be0eae30004eefe6310ad817fa1f46e.png"/>
          <p:cNvPicPr/>
          <p:nvPr/>
        </p:nvPicPr>
        <p:blipFill>
          <a:blip r:embed="rId3">
            <a:extLst>
              <a:ext uri="{28A0092B-C50C-407E-A947-70E740481C1C}">
                <a14:useLocalDpi xmlns:a14="http://schemas.microsoft.com/office/drawing/2010/main" val="0"/>
              </a:ext>
            </a:extLst>
          </a:blip>
          <a:srcRect/>
          <a:stretch>
            <a:fillRect/>
          </a:stretch>
        </p:blipFill>
        <p:spPr bwMode="auto">
          <a:xfrm>
            <a:off x="1308208" y="952501"/>
            <a:ext cx="3623310" cy="5779770"/>
          </a:xfrm>
          <a:prstGeom prst="rect">
            <a:avLst/>
          </a:prstGeom>
          <a:noFill/>
          <a:ln>
            <a:noFill/>
          </a:ln>
        </p:spPr>
      </p:pic>
      <p:pic>
        <p:nvPicPr>
          <p:cNvPr id="10" name="图片 9" descr="C:\Users\L-Jere\AppData\Local\Temp\WeChat Files\f345f26e813aaf832c40f2ff513028e.png"/>
          <p:cNvPicPr/>
          <p:nvPr/>
        </p:nvPicPr>
        <p:blipFill>
          <a:blip r:embed="rId4">
            <a:extLst>
              <a:ext uri="{28A0092B-C50C-407E-A947-70E740481C1C}">
                <a14:useLocalDpi xmlns:a14="http://schemas.microsoft.com/office/drawing/2010/main" val="0"/>
              </a:ext>
            </a:extLst>
          </a:blip>
          <a:srcRect/>
          <a:stretch>
            <a:fillRect/>
          </a:stretch>
        </p:blipFill>
        <p:spPr bwMode="auto">
          <a:xfrm>
            <a:off x="5624996" y="1659809"/>
            <a:ext cx="5409948" cy="4439328"/>
          </a:xfrm>
          <a:prstGeom prst="rect">
            <a:avLst/>
          </a:prstGeom>
          <a:noFill/>
          <a:ln>
            <a:noFill/>
          </a:ln>
        </p:spPr>
      </p:pic>
    </p:spTree>
    <p:extLst>
      <p:ext uri="{BB962C8B-B14F-4D97-AF65-F5344CB8AC3E}">
        <p14:creationId xmlns:p14="http://schemas.microsoft.com/office/powerpoint/2010/main" val="56484650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需求确认</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16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518" y="952501"/>
            <a:ext cx="7471808" cy="5857778"/>
          </a:xfrm>
          <a:prstGeom prst="rect">
            <a:avLst/>
          </a:prstGeom>
        </p:spPr>
      </p:pic>
      <p:sp>
        <p:nvSpPr>
          <p:cNvPr id="9" name="矩形 8"/>
          <p:cNvSpPr/>
          <p:nvPr/>
        </p:nvSpPr>
        <p:spPr>
          <a:xfrm>
            <a:off x="717550" y="2698288"/>
            <a:ext cx="2353368" cy="2308324"/>
          </a:xfrm>
          <a:prstGeom prst="rect">
            <a:avLst/>
          </a:prstGeom>
        </p:spPr>
        <p:txBody>
          <a:bodyPr wrap="square">
            <a:spAutoFit/>
          </a:bodyPr>
          <a:lstStyle/>
          <a:p>
            <a:r>
              <a:rPr lang="zh-CN" altLang="en-US" sz="2400" dirty="0" smtClean="0">
                <a:solidFill>
                  <a:schemeClr val="bg1"/>
                </a:solidFill>
              </a:rPr>
              <a:t>采用</a:t>
            </a:r>
            <a:r>
              <a:rPr lang="en-US" altLang="zh-CN" sz="2400" dirty="0" smtClean="0">
                <a:solidFill>
                  <a:schemeClr val="bg1"/>
                </a:solidFill>
              </a:rPr>
              <a:t>《</a:t>
            </a:r>
            <a:r>
              <a:rPr lang="zh-CN" altLang="en-US" sz="2400" dirty="0" smtClean="0">
                <a:solidFill>
                  <a:schemeClr val="bg1"/>
                </a:solidFill>
              </a:rPr>
              <a:t>软件需求</a:t>
            </a:r>
            <a:r>
              <a:rPr lang="en-US" altLang="zh-CN" sz="2400" dirty="0" smtClean="0">
                <a:solidFill>
                  <a:schemeClr val="bg1"/>
                </a:solidFill>
              </a:rPr>
              <a:t>》</a:t>
            </a:r>
            <a:r>
              <a:rPr lang="zh-CN" altLang="en-US" sz="2400" dirty="0" smtClean="0">
                <a:solidFill>
                  <a:schemeClr val="bg1"/>
                </a:solidFill>
              </a:rPr>
              <a:t>上的模板，使用黑</a:t>
            </a:r>
            <a:r>
              <a:rPr lang="zh-CN" altLang="en-US" sz="2400" dirty="0" smtClean="0">
                <a:solidFill>
                  <a:schemeClr val="bg1"/>
                </a:solidFill>
              </a:rPr>
              <a:t>盒测试，每条用例描述都有相应</a:t>
            </a:r>
            <a:r>
              <a:rPr lang="zh-CN" altLang="en-US" sz="2400" dirty="0" smtClean="0">
                <a:solidFill>
                  <a:schemeClr val="bg1"/>
                </a:solidFill>
              </a:rPr>
              <a:t>的至少一条测试用例。</a:t>
            </a:r>
            <a:endParaRPr lang="zh-CN" altLang="en-US" sz="2400" dirty="0">
              <a:solidFill>
                <a:schemeClr val="bg1"/>
              </a:solidFill>
            </a:endParaRPr>
          </a:p>
        </p:txBody>
      </p:sp>
    </p:spTree>
    <p:extLst>
      <p:ext uri="{BB962C8B-B14F-4D97-AF65-F5344CB8AC3E}">
        <p14:creationId xmlns:p14="http://schemas.microsoft.com/office/powerpoint/2010/main" val="97649579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2" name="图片 21" descr="WechatIMG170.jpg"/>
          <p:cNvPicPr/>
          <p:nvPr/>
        </p:nvPicPr>
        <p:blipFill>
          <a:blip r:embed="rId3">
            <a:extLst>
              <a:ext uri="{28A0092B-C50C-407E-A947-70E740481C1C}">
                <a14:useLocalDpi xmlns:a14="http://schemas.microsoft.com/office/drawing/2010/main" val="0"/>
              </a:ext>
            </a:extLst>
          </a:blip>
          <a:srcRect/>
          <a:stretch>
            <a:fillRect/>
          </a:stretch>
        </p:blipFill>
        <p:spPr bwMode="auto">
          <a:xfrm>
            <a:off x="597994" y="1703180"/>
            <a:ext cx="5864949" cy="4493433"/>
          </a:xfrm>
          <a:prstGeom prst="rect">
            <a:avLst/>
          </a:prstGeom>
          <a:noFill/>
          <a:ln>
            <a:noFill/>
          </a:ln>
        </p:spPr>
      </p:pic>
      <p:graphicFrame>
        <p:nvGraphicFramePr>
          <p:cNvPr id="9" name="表格 8"/>
          <p:cNvGraphicFramePr>
            <a:graphicFrameLocks noGrp="1"/>
          </p:cNvGraphicFramePr>
          <p:nvPr>
            <p:extLst>
              <p:ext uri="{D42A27DB-BD31-4B8C-83A1-F6EECF244321}">
                <p14:modId xmlns:p14="http://schemas.microsoft.com/office/powerpoint/2010/main" val="1828524758"/>
              </p:ext>
            </p:extLst>
          </p:nvPr>
        </p:nvGraphicFramePr>
        <p:xfrm>
          <a:off x="6933877" y="2371981"/>
          <a:ext cx="4850136" cy="2927988"/>
        </p:xfrm>
        <a:graphic>
          <a:graphicData uri="http://schemas.openxmlformats.org/drawingml/2006/table">
            <a:tbl>
              <a:tblPr firstRow="1" firstCol="1" bandRow="1">
                <a:tableStyleId>{5C22544A-7EE6-4342-B048-85BDC9FD1C3A}</a:tableStyleId>
              </a:tblPr>
              <a:tblGrid>
                <a:gridCol w="704052">
                  <a:extLst>
                    <a:ext uri="{9D8B030D-6E8A-4147-A177-3AD203B41FA5}">
                      <a16:colId xmlns:a16="http://schemas.microsoft.com/office/drawing/2014/main" val="2359554128"/>
                    </a:ext>
                  </a:extLst>
                </a:gridCol>
                <a:gridCol w="1299945">
                  <a:extLst>
                    <a:ext uri="{9D8B030D-6E8A-4147-A177-3AD203B41FA5}">
                      <a16:colId xmlns:a16="http://schemas.microsoft.com/office/drawing/2014/main" val="1050535971"/>
                    </a:ext>
                  </a:extLst>
                </a:gridCol>
                <a:gridCol w="2846139">
                  <a:extLst>
                    <a:ext uri="{9D8B030D-6E8A-4147-A177-3AD203B41FA5}">
                      <a16:colId xmlns:a16="http://schemas.microsoft.com/office/drawing/2014/main" val="2107707411"/>
                    </a:ext>
                  </a:extLst>
                </a:gridCol>
              </a:tblGrid>
              <a:tr h="557616">
                <a:tc>
                  <a:txBody>
                    <a:bodyPr/>
                    <a:lstStyle/>
                    <a:p>
                      <a:pPr algn="just">
                        <a:spcAft>
                          <a:spcPts val="0"/>
                        </a:spcAft>
                      </a:pPr>
                      <a:r>
                        <a:rPr lang="zh-CN" sz="1600" kern="0" dirty="0">
                          <a:effectLst/>
                        </a:rPr>
                        <a:t>编号</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动作</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触发结果</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210369032"/>
                  </a:ext>
                </a:extLst>
              </a:tr>
              <a:tr h="523074">
                <a:tc>
                  <a:txBody>
                    <a:bodyPr/>
                    <a:lstStyle/>
                    <a:p>
                      <a:pPr algn="just">
                        <a:spcAft>
                          <a:spcPts val="0"/>
                        </a:spcAft>
                      </a:pPr>
                      <a:r>
                        <a:rPr lang="en-US" sz="1600" kern="0">
                          <a:effectLst/>
                        </a:rPr>
                        <a:t>1</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点击</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关闭注册窗口</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014585679"/>
                  </a:ext>
                </a:extLst>
              </a:tr>
              <a:tr h="710591">
                <a:tc>
                  <a:txBody>
                    <a:bodyPr/>
                    <a:lstStyle/>
                    <a:p>
                      <a:pPr algn="just">
                        <a:spcAft>
                          <a:spcPts val="0"/>
                        </a:spcAft>
                      </a:pPr>
                      <a:r>
                        <a:rPr lang="en-US" sz="1600" kern="0">
                          <a:effectLst/>
                        </a:rPr>
                        <a:t>2-6</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点击并输入相应信息</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获取焦点，文本改变</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376606784"/>
                  </a:ext>
                </a:extLst>
              </a:tr>
              <a:tr h="1136707">
                <a:tc>
                  <a:txBody>
                    <a:bodyPr/>
                    <a:lstStyle/>
                    <a:p>
                      <a:pPr algn="just">
                        <a:spcAft>
                          <a:spcPts val="0"/>
                        </a:spcAft>
                      </a:pPr>
                      <a:r>
                        <a:rPr lang="en-US" sz="1600" kern="0">
                          <a:effectLst/>
                        </a:rPr>
                        <a:t>7</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点击</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以上信息均可用，提示注册成功。</a:t>
                      </a:r>
                      <a:endParaRPr lang="zh-CN" sz="1600" kern="100" dirty="0">
                        <a:effectLst/>
                      </a:endParaRPr>
                    </a:p>
                    <a:p>
                      <a:pPr algn="just">
                        <a:spcAft>
                          <a:spcPts val="0"/>
                        </a:spcAft>
                      </a:pPr>
                      <a:r>
                        <a:rPr lang="zh-CN" sz="1600" kern="0" dirty="0">
                          <a:effectLst/>
                        </a:rPr>
                        <a:t>以上信息不可用，提示注册失败。</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039928809"/>
                  </a:ext>
                </a:extLst>
              </a:tr>
            </a:tbl>
          </a:graphicData>
        </a:graphic>
      </p:graphicFrame>
    </p:spTree>
    <p:extLst>
      <p:ext uri="{BB962C8B-B14F-4D97-AF65-F5344CB8AC3E}">
        <p14:creationId xmlns:p14="http://schemas.microsoft.com/office/powerpoint/2010/main" val="200510368"/>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2192784" y="1663917"/>
            <a:ext cx="8098434" cy="2135726"/>
          </a:xfrm>
          <a:prstGeom prst="rect">
            <a:avLst/>
          </a:prstGeom>
        </p:spPr>
      </p:pic>
      <p:sp>
        <p:nvSpPr>
          <p:cNvPr id="10" name="矩形 9"/>
          <p:cNvSpPr/>
          <p:nvPr/>
        </p:nvSpPr>
        <p:spPr>
          <a:xfrm>
            <a:off x="2537473" y="4136471"/>
            <a:ext cx="7485416" cy="954107"/>
          </a:xfrm>
          <a:prstGeom prst="rect">
            <a:avLst/>
          </a:prstGeom>
        </p:spPr>
        <p:txBody>
          <a:bodyPr wrap="square">
            <a:spAutoFit/>
          </a:bodyPr>
          <a:lstStyle/>
          <a:p>
            <a:r>
              <a:rPr lang="zh-CN" altLang="en-US" sz="2800" dirty="0" smtClean="0">
                <a:solidFill>
                  <a:schemeClr val="bg1"/>
                </a:solidFill>
              </a:rPr>
              <a:t>评审中，发现了</a:t>
            </a:r>
            <a:r>
              <a:rPr lang="en-US" altLang="zh-CN" sz="2800" dirty="0" smtClean="0">
                <a:solidFill>
                  <a:schemeClr val="bg1"/>
                </a:solidFill>
              </a:rPr>
              <a:t>SRS</a:t>
            </a:r>
            <a:r>
              <a:rPr lang="zh-CN" altLang="en-US" sz="2800" dirty="0" smtClean="0">
                <a:solidFill>
                  <a:schemeClr val="bg1"/>
                </a:solidFill>
              </a:rPr>
              <a:t>中各用例的排版没有明确规定，用例描述与测试用例的排版未统一。</a:t>
            </a:r>
            <a:endParaRPr lang="zh-CN" altLang="en-US" sz="2800" dirty="0">
              <a:solidFill>
                <a:schemeClr val="bg1"/>
              </a:solidFill>
            </a:endParaRPr>
          </a:p>
        </p:txBody>
      </p:sp>
    </p:spTree>
    <p:extLst>
      <p:ext uri="{BB962C8B-B14F-4D97-AF65-F5344CB8AC3E}">
        <p14:creationId xmlns:p14="http://schemas.microsoft.com/office/powerpoint/2010/main" val="361946710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1351096" y="2212502"/>
            <a:ext cx="9480284" cy="2451069"/>
          </a:xfrm>
          <a:prstGeom prst="rect">
            <a:avLst/>
          </a:prstGeom>
        </p:spPr>
      </p:pic>
    </p:spTree>
    <p:extLst>
      <p:ext uri="{BB962C8B-B14F-4D97-AF65-F5344CB8AC3E}">
        <p14:creationId xmlns:p14="http://schemas.microsoft.com/office/powerpoint/2010/main" val="329232726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443061" y="1963584"/>
            <a:ext cx="9824944" cy="3664860"/>
          </a:xfrm>
          <a:prstGeom prst="rect">
            <a:avLst/>
          </a:prstGeom>
        </p:spPr>
      </p:pic>
    </p:spTree>
    <p:extLst>
      <p:ext uri="{BB962C8B-B14F-4D97-AF65-F5344CB8AC3E}">
        <p14:creationId xmlns:p14="http://schemas.microsoft.com/office/powerpoint/2010/main" val="393490076"/>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2537" name="组合 3"/>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4265" y="2328385"/>
            <a:ext cx="4543966"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文本框 35"/>
          <p:cNvSpPr txBox="1">
            <a:spLocks noChangeArrowheads="1"/>
          </p:cNvSpPr>
          <p:nvPr/>
        </p:nvSpPr>
        <p:spPr bwMode="auto">
          <a:xfrm>
            <a:off x="1027113" y="206398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黄鹏羽 </a:t>
            </a:r>
            <a:r>
              <a:rPr lang="en-US" altLang="zh-CN" b="1" dirty="0" smtClean="0">
                <a:solidFill>
                  <a:schemeClr val="bg1"/>
                </a:solidFill>
                <a:latin typeface="Arial" panose="020B0604020202020204" pitchFamily="34" charset="0"/>
                <a:cs typeface="Arial" panose="020B0604020202020204" pitchFamily="34" charset="0"/>
              </a:rPr>
              <a:t>91</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030488" y="2558691"/>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数据字典、用例描述与测试用例的编写。</a:t>
            </a:r>
            <a:endParaRPr lang="zh-CN" altLang="en-US" sz="18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027113" y="3562637"/>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余倩 </a:t>
            </a:r>
            <a:r>
              <a:rPr lang="en-US" altLang="zh-CN" b="1" dirty="0" smtClean="0">
                <a:solidFill>
                  <a:schemeClr val="bg1"/>
                </a:solidFill>
                <a:latin typeface="Arial" panose="020B0604020202020204" pitchFamily="34" charset="0"/>
                <a:cs typeface="Arial" panose="020B0604020202020204" pitchFamily="34" charset="0"/>
              </a:rPr>
              <a:t>90</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038125" y="4057725"/>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界面原型与用户手册的制作</a:t>
            </a:r>
            <a:endParaRPr lang="zh-CN" altLang="en-US" sz="18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9583391" y="2097026"/>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金浩楠 </a:t>
            </a:r>
            <a:r>
              <a:rPr lang="en-US" altLang="zh-CN" b="1" dirty="0" smtClean="0">
                <a:solidFill>
                  <a:schemeClr val="bg1"/>
                </a:solidFill>
                <a:latin typeface="Arial" panose="020B0604020202020204" pitchFamily="34" charset="0"/>
                <a:cs typeface="Arial" panose="020B0604020202020204" pitchFamily="34" charset="0"/>
              </a:rPr>
              <a:t>88</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9583391" y="2558691"/>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用例描述，测试用例的编写。</a:t>
            </a:r>
            <a:endParaRPr lang="zh-CN" altLang="en-US" sz="18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9583391" y="3622164"/>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周雨璐 </a:t>
            </a:r>
            <a:r>
              <a:rPr lang="en-US" altLang="zh-CN" b="1" dirty="0" smtClean="0">
                <a:solidFill>
                  <a:schemeClr val="bg1"/>
                </a:solidFill>
                <a:latin typeface="Arial" panose="020B0604020202020204" pitchFamily="34" charset="0"/>
                <a:cs typeface="Arial" panose="020B0604020202020204" pitchFamily="34" charset="0"/>
              </a:rPr>
              <a:t>89</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9583391" y="4053668"/>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测试用例、会议记录与跟新内容的编写</a:t>
            </a:r>
            <a:endParaRPr lang="zh-CN" altLang="en-US" sz="18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02044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葛倍良 </a:t>
            </a:r>
            <a:r>
              <a:rPr lang="en-US" altLang="zh-CN" b="1" dirty="0" smtClean="0">
                <a:solidFill>
                  <a:schemeClr val="bg1"/>
                </a:solidFill>
                <a:latin typeface="Arial" panose="020B0604020202020204" pitchFamily="34" charset="0"/>
                <a:cs typeface="Arial" panose="020B0604020202020204" pitchFamily="34" charset="0"/>
              </a:rPr>
              <a:t>93</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只有你没想到没有我没做过。</a:t>
            </a:r>
            <a:endParaRPr lang="zh-CN" altLang="en-US" sz="1800" dirty="0">
              <a:solidFill>
                <a:schemeClr val="bg1"/>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2550"/>
                                        </p:tgtEl>
                                        <p:attrNameLst>
                                          <p:attrName>style.visibility</p:attrName>
                                        </p:attrNameLst>
                                      </p:cBhvr>
                                      <p:to>
                                        <p:strVal val="visible"/>
                                      </p:to>
                                    </p:set>
                                    <p:animEffect transition="in" filter="wipe(down)">
                                      <p:cBhvr>
                                        <p:cTn id="17" dur="500"/>
                                        <p:tgtEl>
                                          <p:spTgt spid="2255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2552"/>
                                        </p:tgtEl>
                                        <p:attrNameLst>
                                          <p:attrName>style.visibility</p:attrName>
                                        </p:attrNameLst>
                                      </p:cBhvr>
                                      <p:to>
                                        <p:strVal val="visible"/>
                                      </p:to>
                                    </p:set>
                                    <p:animEffect transition="in" filter="wipe(down)">
                                      <p:cBhvr>
                                        <p:cTn id="20" dur="500"/>
                                        <p:tgtEl>
                                          <p:spTgt spid="22552"/>
                                        </p:tgtEl>
                                      </p:cBhvr>
                                    </p:animEffect>
                                  </p:childTnLst>
                                </p:cTn>
                              </p:par>
                            </p:childTnLst>
                          </p:cTn>
                        </p:par>
                        <p:par>
                          <p:cTn id="21" fill="hold" nodeType="afterGroup">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2551"/>
                                        </p:tgtEl>
                                        <p:attrNameLst>
                                          <p:attrName>style.visibility</p:attrName>
                                        </p:attrNameLst>
                                      </p:cBhvr>
                                      <p:to>
                                        <p:strVal val="visible"/>
                                      </p:to>
                                    </p:set>
                                    <p:animEffect transition="in" filter="randombar(horizontal)">
                                      <p:cBhvr>
                                        <p:cTn id="24" dur="500"/>
                                        <p:tgtEl>
                                          <p:spTgt spid="2255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2553"/>
                                        </p:tgtEl>
                                        <p:attrNameLst>
                                          <p:attrName>style.visibility</p:attrName>
                                        </p:attrNameLst>
                                      </p:cBhvr>
                                      <p:to>
                                        <p:strVal val="visible"/>
                                      </p:to>
                                    </p:set>
                                    <p:animEffect transition="in" filter="randombar(horizontal)">
                                      <p:cBhvr>
                                        <p:cTn id="27" dur="500"/>
                                        <p:tgtEl>
                                          <p:spTgt spid="22553"/>
                                        </p:tgtEl>
                                      </p:cBhvr>
                                    </p:animEffect>
                                  </p:childTnLst>
                                </p:cTn>
                              </p:par>
                            </p:childTnLst>
                          </p:cTn>
                        </p:par>
                        <p:par>
                          <p:cTn id="28" fill="hold" nodeType="afterGroup">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2554"/>
                                        </p:tgtEl>
                                        <p:attrNameLst>
                                          <p:attrName>style.visibility</p:attrName>
                                        </p:attrNameLst>
                                      </p:cBhvr>
                                      <p:to>
                                        <p:strVal val="visible"/>
                                      </p:to>
                                    </p:set>
                                    <p:animEffect transition="in" filter="wipe(down)">
                                      <p:cBhvr>
                                        <p:cTn id="31" dur="500"/>
                                        <p:tgtEl>
                                          <p:spTgt spid="2255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556"/>
                                        </p:tgtEl>
                                        <p:attrNameLst>
                                          <p:attrName>style.visibility</p:attrName>
                                        </p:attrNameLst>
                                      </p:cBhvr>
                                      <p:to>
                                        <p:strVal val="visible"/>
                                      </p:to>
                                    </p:set>
                                    <p:animEffect transition="in" filter="wipe(down)">
                                      <p:cBhvr>
                                        <p:cTn id="34" dur="500"/>
                                        <p:tgtEl>
                                          <p:spTgt spid="22556"/>
                                        </p:tgtEl>
                                      </p:cBhvr>
                                    </p:animEffect>
                                  </p:childTnLst>
                                </p:cTn>
                              </p:par>
                            </p:childTnLst>
                          </p:cTn>
                        </p:par>
                        <p:par>
                          <p:cTn id="35" fill="hold" nodeType="afterGroup">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2555"/>
                                        </p:tgtEl>
                                        <p:attrNameLst>
                                          <p:attrName>style.visibility</p:attrName>
                                        </p:attrNameLst>
                                      </p:cBhvr>
                                      <p:to>
                                        <p:strVal val="visible"/>
                                      </p:to>
                                    </p:set>
                                    <p:animEffect transition="in" filter="randombar(horizontal)">
                                      <p:cBhvr>
                                        <p:cTn id="38" dur="500"/>
                                        <p:tgtEl>
                                          <p:spTgt spid="2255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2557"/>
                                        </p:tgtEl>
                                        <p:attrNameLst>
                                          <p:attrName>style.visibility</p:attrName>
                                        </p:attrNameLst>
                                      </p:cBhvr>
                                      <p:to>
                                        <p:strVal val="visible"/>
                                      </p:to>
                                    </p:set>
                                    <p:animEffect transition="in" filter="randombar(horizontal)">
                                      <p:cBhvr>
                                        <p:cTn id="41" dur="500"/>
                                        <p:tgtEl>
                                          <p:spTgt spid="22557"/>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614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149"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615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6" name="矩形 16"/>
          <p:cNvSpPr>
            <a:spLocks noChangeArrowheads="1"/>
          </p:cNvSpPr>
          <p:nvPr/>
        </p:nvSpPr>
        <p:spPr bwMode="auto">
          <a:xfrm>
            <a:off x="1639225" y="1428889"/>
            <a:ext cx="4439991" cy="25971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18999"/>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grpSp>
        <p:nvGrpSpPr>
          <p:cNvPr id="2" name="组合 37"/>
          <p:cNvGrpSpPr>
            <a:grpSpLocks/>
          </p:cNvGrpSpPr>
          <p:nvPr/>
        </p:nvGrpSpPr>
        <p:grpSpPr bwMode="auto">
          <a:xfrm>
            <a:off x="5501367" y="1428889"/>
            <a:ext cx="4891996" cy="2605301"/>
            <a:chOff x="0" y="16667"/>
            <a:chExt cx="4891261" cy="2604949"/>
          </a:xfrm>
        </p:grpSpPr>
        <p:grpSp>
          <p:nvGrpSpPr>
            <p:cNvPr id="6160" name="组合 21"/>
            <p:cNvGrpSpPr>
              <a:grpSpLocks/>
            </p:cNvGrpSpPr>
            <p:nvPr/>
          </p:nvGrpSpPr>
          <p:grpSpPr bwMode="auto">
            <a:xfrm>
              <a:off x="0" y="16667"/>
              <a:ext cx="4891261" cy="2596799"/>
              <a:chOff x="0" y="16667"/>
              <a:chExt cx="4891261" cy="2596799"/>
            </a:xfrm>
          </p:grpSpPr>
          <p:sp>
            <p:nvSpPr>
              <p:cNvPr id="6163" name="矩形 19"/>
              <p:cNvSpPr>
                <a:spLocks noChangeArrowheads="1"/>
              </p:cNvSpPr>
              <p:nvPr/>
            </p:nvSpPr>
            <p:spPr bwMode="auto">
              <a:xfrm>
                <a:off x="589782" y="16667"/>
                <a:ext cx="4301479" cy="2596799"/>
              </a:xfrm>
              <a:prstGeom prst="rect">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64" name="等腰三角形 20"/>
              <p:cNvSpPr>
                <a:spLocks noChangeArrowheads="1"/>
              </p:cNvSpPr>
              <p:nvPr/>
            </p:nvSpPr>
            <p:spPr bwMode="auto">
              <a:xfrm rot="-5400000">
                <a:off x="-46035" y="1009518"/>
                <a:ext cx="669834" cy="577763"/>
              </a:xfrm>
              <a:prstGeom prst="triangle">
                <a:avLst>
                  <a:gd name="adj" fmla="val 50000"/>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6161" name="文本框 22"/>
            <p:cNvSpPr txBox="1">
              <a:spLocks noChangeArrowheads="1"/>
            </p:cNvSpPr>
            <p:nvPr/>
          </p:nvSpPr>
          <p:spPr bwMode="auto">
            <a:xfrm>
              <a:off x="791429" y="379882"/>
              <a:ext cx="3810000"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编写</a:t>
              </a:r>
              <a:r>
                <a:rPr lang="en-US" altLang="zh-CN" b="1" dirty="0" smtClean="0">
                  <a:solidFill>
                    <a:schemeClr val="bg1"/>
                  </a:solidFill>
                  <a:latin typeface="Arial" panose="020B0604020202020204" pitchFamily="34" charset="0"/>
                  <a:cs typeface="Arial" panose="020B0604020202020204" pitchFamily="34" charset="0"/>
                </a:rPr>
                <a:t>《SRS》</a:t>
              </a:r>
              <a:r>
                <a:rPr lang="zh-CN" altLang="en-US" b="1" dirty="0" smtClean="0">
                  <a:solidFill>
                    <a:schemeClr val="bg1"/>
                  </a:solidFill>
                  <a:latin typeface="Arial" panose="020B0604020202020204" pitchFamily="34" charset="0"/>
                  <a:cs typeface="Arial" panose="020B0604020202020204" pitchFamily="34" charset="0"/>
                </a:rPr>
                <a:t>的目的</a:t>
              </a:r>
              <a:endParaRPr lang="zh-CN" altLang="en-US" b="1" dirty="0">
                <a:solidFill>
                  <a:schemeClr val="bg1"/>
                </a:solidFill>
                <a:latin typeface="Arial" panose="020B0604020202020204" pitchFamily="34" charset="0"/>
                <a:cs typeface="Arial" panose="020B0604020202020204" pitchFamily="34" charset="0"/>
              </a:endParaRPr>
            </a:p>
          </p:txBody>
        </p:sp>
        <p:sp>
          <p:nvSpPr>
            <p:cNvPr id="6162" name="矩形 23"/>
            <p:cNvSpPr>
              <a:spLocks noChangeArrowheads="1"/>
            </p:cNvSpPr>
            <p:nvPr/>
          </p:nvSpPr>
          <p:spPr bwMode="auto">
            <a:xfrm>
              <a:off x="791429" y="990620"/>
              <a:ext cx="4008120" cy="16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600" dirty="0" smtClean="0">
                  <a:solidFill>
                    <a:schemeClr val="bg1"/>
                  </a:solidFill>
                  <a:latin typeface="Arial" panose="020B0604020202020204" pitchFamily="34" charset="0"/>
                </a:rPr>
                <a:t>       </a:t>
              </a:r>
              <a:r>
                <a:rPr lang="zh-CN" altLang="en-US" sz="2000" dirty="0" smtClean="0">
                  <a:solidFill>
                    <a:schemeClr val="bg1"/>
                  </a:solidFill>
                  <a:latin typeface="Arial" panose="020B0604020202020204" pitchFamily="34" charset="0"/>
                </a:rPr>
                <a:t>保证软件开发的质量、需求的完整与可追溯性，通过此文档，以保证项目下达者与需求分析人员、开发人员、测试人员及各个用户对需求达成共识。</a:t>
              </a:r>
              <a:endParaRPr lang="zh-CN" altLang="en-US" sz="2000" dirty="0">
                <a:solidFill>
                  <a:schemeClr val="bg1"/>
                </a:solidFill>
                <a:latin typeface="Arial" panose="020B0604020202020204" pitchFamily="34" charset="0"/>
              </a:endParaRPr>
            </a:p>
          </p:txBody>
        </p:sp>
      </p:grpSp>
      <p:sp>
        <p:nvSpPr>
          <p:cNvPr id="7186" name="任意多边形 32"/>
          <p:cNvSpPr>
            <a:spLocks/>
          </p:cNvSpPr>
          <p:nvPr/>
        </p:nvSpPr>
        <p:spPr bwMode="auto">
          <a:xfrm>
            <a:off x="4680067" y="4615140"/>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矩形 34"/>
          <p:cNvSpPr>
            <a:spLocks noChangeArrowheads="1"/>
          </p:cNvSpPr>
          <p:nvPr/>
        </p:nvSpPr>
        <p:spPr bwMode="auto">
          <a:xfrm>
            <a:off x="4892490" y="5105022"/>
            <a:ext cx="2800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定义项目的目标及实现范围。</a:t>
            </a:r>
            <a:endParaRPr lang="zh-CN" altLang="en-US" sz="2000" dirty="0">
              <a:solidFill>
                <a:schemeClr val="bg1"/>
              </a:solidFill>
              <a:latin typeface="Arial" panose="020B0604020202020204" pitchFamily="34" charset="0"/>
            </a:endParaRPr>
          </a:p>
        </p:txBody>
      </p:sp>
      <p:sp>
        <p:nvSpPr>
          <p:cNvPr id="21" name="文本框 65"/>
          <p:cNvSpPr txBox="1">
            <a:spLocks noChangeArrowheads="1"/>
          </p:cNvSpPr>
          <p:nvPr/>
        </p:nvSpPr>
        <p:spPr bwMode="auto">
          <a:xfrm>
            <a:off x="819150" y="343258"/>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65"/>
          <p:cNvSpPr txBox="1">
            <a:spLocks noChangeArrowheads="1"/>
          </p:cNvSpPr>
          <p:nvPr/>
        </p:nvSpPr>
        <p:spPr bwMode="auto">
          <a:xfrm>
            <a:off x="5000742" y="4581802"/>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愿景与范围</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nodeType="afterGroup">
                            <p:stCondLst>
                              <p:cond delay="1000"/>
                            </p:stCondLst>
                            <p:childTnLst>
                              <p:par>
                                <p:cTn id="14" presetID="23" presetClass="entr" presetSubtype="16" fill="hold" nodeType="afterEffect">
                                  <p:stCondLst>
                                    <p:cond delay="0"/>
                                  </p:stCondLst>
                                  <p:childTnLst>
                                    <p:set>
                                      <p:cBhvr>
                                        <p:cTn id="15" dur="1" fill="hold">
                                          <p:stCondLst>
                                            <p:cond delay="0"/>
                                          </p:stCondLst>
                                        </p:cTn>
                                        <p:tgtEl>
                                          <p:spTgt spid="7186"/>
                                        </p:tgtEl>
                                        <p:attrNameLst>
                                          <p:attrName>style.visibility</p:attrName>
                                        </p:attrNameLst>
                                      </p:cBhvr>
                                      <p:to>
                                        <p:strVal val="visible"/>
                                      </p:to>
                                    </p:set>
                                    <p:anim calcmode="lin" valueType="num">
                                      <p:cBhvr>
                                        <p:cTn id="16" dur="500" fill="hold"/>
                                        <p:tgtEl>
                                          <p:spTgt spid="7186"/>
                                        </p:tgtEl>
                                        <p:attrNameLst>
                                          <p:attrName>ppt_w</p:attrName>
                                        </p:attrNameLst>
                                      </p:cBhvr>
                                      <p:tavLst>
                                        <p:tav tm="0">
                                          <p:val>
                                            <p:fltVal val="0"/>
                                          </p:val>
                                        </p:tav>
                                        <p:tav tm="100000">
                                          <p:val>
                                            <p:strVal val="#ppt_w"/>
                                          </p:val>
                                        </p:tav>
                                      </p:tavLst>
                                    </p:anim>
                                    <p:anim calcmode="lin" valueType="num">
                                      <p:cBhvr>
                                        <p:cTn id="17" dur="500" fill="hold"/>
                                        <p:tgtEl>
                                          <p:spTgt spid="71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7188"/>
                                        </p:tgtEl>
                                        <p:attrNameLst>
                                          <p:attrName>style.visibility</p:attrName>
                                        </p:attrNameLst>
                                      </p:cBhvr>
                                      <p:to>
                                        <p:strVal val="visible"/>
                                      </p:to>
                                    </p:set>
                                    <p:animEffect transition="in" filter="randombar(horizontal)">
                                      <p:cBhvr>
                                        <p:cTn id="21"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zh-CN" altLang="zh-CN" sz="2400" dirty="0">
                  <a:solidFill>
                    <a:srgbClr val="132F55"/>
                  </a:solidFill>
                </a:rPr>
                <a:t>BO-1：在网站初始发布3个月内有200的访问量</a:t>
              </a:r>
            </a:p>
            <a:p>
              <a:r>
                <a:rPr lang="zh-CN" altLang="zh-CN" sz="2400" dirty="0">
                  <a:solidFill>
                    <a:srgbClr val="132F55"/>
                  </a:solidFill>
                </a:rPr>
                <a:t>BO-2：在网站初始发布6个月内有400的访问量</a:t>
              </a:r>
            </a:p>
            <a:p>
              <a:r>
                <a:rPr lang="zh-CN" altLang="zh-CN" sz="2400" dirty="0">
                  <a:solidFill>
                    <a:srgbClr val="132F55"/>
                  </a:solidFill>
                </a:rPr>
                <a:t>BO-3：在网站初始发布9个月内有600的访问量</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项目目标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132F55"/>
                  </a:solidFill>
                </a:rPr>
                <a:t>SM-1</a:t>
              </a:r>
              <a:r>
                <a:rPr lang="zh-CN" altLang="zh-CN" sz="2400" dirty="0">
                  <a:solidFill>
                    <a:srgbClr val="132F55"/>
                  </a:solidFill>
                </a:rPr>
                <a:t>：在网站初始发布后的</a:t>
              </a:r>
              <a:r>
                <a:rPr lang="en-US" altLang="zh-CN" sz="2400" dirty="0">
                  <a:solidFill>
                    <a:srgbClr val="132F55"/>
                  </a:solidFill>
                </a:rPr>
                <a:t>3</a:t>
              </a:r>
              <a:r>
                <a:rPr lang="zh-CN" altLang="zh-CN" sz="2400" dirty="0">
                  <a:solidFill>
                    <a:srgbClr val="132F55"/>
                  </a:solidFill>
                </a:rPr>
                <a:t>个月内每天访问的人数不低于</a:t>
              </a:r>
              <a:r>
                <a:rPr lang="en-US" altLang="zh-CN" sz="2400" dirty="0">
                  <a:solidFill>
                    <a:srgbClr val="132F55"/>
                  </a:solidFill>
                </a:rPr>
                <a:t>20</a:t>
              </a:r>
              <a:r>
                <a:rPr lang="zh-CN" altLang="zh-CN" sz="2400" dirty="0">
                  <a:solidFill>
                    <a:srgbClr val="132F55"/>
                  </a:solidFill>
                </a:rPr>
                <a:t>，且每天拥有</a:t>
              </a:r>
              <a:r>
                <a:rPr lang="en-US" altLang="zh-CN" sz="2400" dirty="0">
                  <a:solidFill>
                    <a:srgbClr val="132F55"/>
                  </a:solidFill>
                </a:rPr>
                <a:t>5</a:t>
              </a:r>
              <a:r>
                <a:rPr lang="zh-CN" altLang="zh-CN" sz="2400" dirty="0">
                  <a:solidFill>
                    <a:srgbClr val="132F55"/>
                  </a:solidFill>
                </a:rPr>
                <a:t>的注册量。</a:t>
              </a:r>
            </a:p>
            <a:p>
              <a:r>
                <a:rPr lang="en-US" altLang="zh-CN" sz="2400" dirty="0">
                  <a:solidFill>
                    <a:srgbClr val="132F55"/>
                  </a:solidFill>
                </a:rPr>
                <a:t>SM-2</a:t>
              </a:r>
              <a:r>
                <a:rPr lang="zh-CN" altLang="zh-CN" sz="2400" dirty="0">
                  <a:solidFill>
                    <a:srgbClr val="132F55"/>
                  </a:solidFill>
                </a:rPr>
                <a:t>：在网站初始发布后</a:t>
              </a:r>
              <a:r>
                <a:rPr lang="en-US" altLang="zh-CN" sz="2400" dirty="0">
                  <a:solidFill>
                    <a:srgbClr val="132F55"/>
                  </a:solidFill>
                </a:rPr>
                <a:t>6</a:t>
              </a:r>
              <a:r>
                <a:rPr lang="zh-CN" altLang="zh-CN" sz="2400" dirty="0">
                  <a:solidFill>
                    <a:srgbClr val="132F55"/>
                  </a:solidFill>
                </a:rPr>
                <a:t>个月后用户调查问卷满意程度达到</a:t>
              </a:r>
              <a:r>
                <a:rPr lang="en-US" altLang="zh-CN" sz="2400" dirty="0">
                  <a:solidFill>
                    <a:srgbClr val="132F55"/>
                  </a:solidFill>
                </a:rPr>
                <a:t>60%</a:t>
              </a:r>
              <a:r>
                <a:rPr lang="zh-CN" altLang="zh-CN" sz="2400" dirty="0">
                  <a:solidFill>
                    <a:srgbClr val="132F55"/>
                  </a:solidFill>
                </a:rPr>
                <a:t>。</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成功标准</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浏览所有课程与教师，个人中心，课程公告，教师介绍，课程介绍，课程资料，课程答疑，课程论坛，课程链接，网站公告，用户管理，论坛管理，系统管理。</a:t>
              </a:r>
              <a:endParaRPr lang="zh-CN" altLang="en-US" sz="2400" dirty="0">
                <a:solidFill>
                  <a:srgbClr val="132F55"/>
                </a:solidFill>
              </a:endParaRP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初期目标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课程答疑中添加语音会议或视屏会议功能。</a:t>
              </a:r>
              <a:endParaRPr lang="zh-CN" altLang="en-US" sz="2400" dirty="0">
                <a:solidFill>
                  <a:srgbClr val="132F55"/>
                </a:solidFill>
              </a:endParaRP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后续版本的范围</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4" name="矩形 1"/>
          <p:cNvSpPr>
            <a:spLocks noChangeArrowheads="1"/>
          </p:cNvSpPr>
          <p:nvPr/>
        </p:nvSpPr>
        <p:spPr bwMode="auto">
          <a:xfrm>
            <a:off x="2074532" y="984451"/>
            <a:ext cx="7877337" cy="57537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0"/>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0-#ppt_w/2"/>
                                          </p:val>
                                        </p:tav>
                                        <p:tav tm="100000">
                                          <p:val>
                                            <p:strVal val="#ppt_x"/>
                                          </p:val>
                                        </p:tav>
                                      </p:tavLst>
                                    </p:anim>
                                    <p:anim calcmode="lin" valueType="num">
                                      <p:cBhvr additive="base">
                                        <p:cTn id="8" dur="500" fill="hold"/>
                                        <p:tgtEl>
                                          <p:spTgt spid="9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aphicFrame>
        <p:nvGraphicFramePr>
          <p:cNvPr id="4" name="表格 3"/>
          <p:cNvGraphicFramePr>
            <a:graphicFrameLocks noGrp="1"/>
          </p:cNvGraphicFramePr>
          <p:nvPr>
            <p:extLst>
              <p:ext uri="{D42A27DB-BD31-4B8C-83A1-F6EECF244321}">
                <p14:modId xmlns:p14="http://schemas.microsoft.com/office/powerpoint/2010/main" val="1783334701"/>
              </p:ext>
            </p:extLst>
          </p:nvPr>
        </p:nvGraphicFramePr>
        <p:xfrm>
          <a:off x="2757044" y="984451"/>
          <a:ext cx="6668387" cy="5706255"/>
        </p:xfrm>
        <a:graphic>
          <a:graphicData uri="http://schemas.openxmlformats.org/drawingml/2006/table">
            <a:tbl>
              <a:tblPr>
                <a:tableStyleId>{5C22544A-7EE6-4342-B048-85BDC9FD1C3A}</a:tableStyleId>
              </a:tblPr>
              <a:tblGrid>
                <a:gridCol w="470419">
                  <a:extLst>
                    <a:ext uri="{9D8B030D-6E8A-4147-A177-3AD203B41FA5}">
                      <a16:colId xmlns:a16="http://schemas.microsoft.com/office/drawing/2014/main" val="2009091957"/>
                    </a:ext>
                  </a:extLst>
                </a:gridCol>
                <a:gridCol w="1869294">
                  <a:extLst>
                    <a:ext uri="{9D8B030D-6E8A-4147-A177-3AD203B41FA5}">
                      <a16:colId xmlns:a16="http://schemas.microsoft.com/office/drawing/2014/main" val="2495413533"/>
                    </a:ext>
                  </a:extLst>
                </a:gridCol>
                <a:gridCol w="2339712">
                  <a:extLst>
                    <a:ext uri="{9D8B030D-6E8A-4147-A177-3AD203B41FA5}">
                      <a16:colId xmlns:a16="http://schemas.microsoft.com/office/drawing/2014/main" val="1726461173"/>
                    </a:ext>
                  </a:extLst>
                </a:gridCol>
                <a:gridCol w="1988962">
                  <a:extLst>
                    <a:ext uri="{9D8B030D-6E8A-4147-A177-3AD203B41FA5}">
                      <a16:colId xmlns:a16="http://schemas.microsoft.com/office/drawing/2014/main" val="115832851"/>
                    </a:ext>
                  </a:extLst>
                </a:gridCol>
              </a:tblGrid>
              <a:tr h="300330">
                <a:tc>
                  <a:txBody>
                    <a:bodyPr/>
                    <a:lstStyle/>
                    <a:p>
                      <a:pPr algn="just">
                        <a:spcAft>
                          <a:spcPts val="0"/>
                        </a:spcAft>
                      </a:pP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dirty="0">
                          <a:effectLst/>
                        </a:rPr>
                        <a:t>事件</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系统状态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dirty="0">
                          <a:effectLst/>
                        </a:rPr>
                        <a:t>系统响应</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7300785"/>
                  </a:ext>
                </a:extLst>
              </a:tr>
              <a:tr h="600657">
                <a:tc>
                  <a:txBody>
                    <a:bodyPr/>
                    <a:lstStyle/>
                    <a:p>
                      <a:pPr algn="just">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游客访问网站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网站处于低响应状态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不允许执行浏览外的操作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7040716"/>
                  </a:ext>
                </a:extLst>
              </a:tr>
              <a:tr h="600657">
                <a:tc>
                  <a:txBody>
                    <a:bodyPr/>
                    <a:lstStyle/>
                    <a:p>
                      <a:pPr algn="just">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教师申请开课</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网站传输信息给管理员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提示申请成功正在审核</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8512393"/>
                  </a:ext>
                </a:extLst>
              </a:tr>
              <a:tr h="300330">
                <a:tc>
                  <a:txBody>
                    <a:bodyPr/>
                    <a:lstStyle/>
                    <a:p>
                      <a:pPr algn="just">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教师课程管理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网站记录管理内容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提示管理结果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3628061"/>
                  </a:ext>
                </a:extLst>
              </a:tr>
              <a:tr h="300330">
                <a:tc>
                  <a:txBody>
                    <a:bodyPr/>
                    <a:lstStyle/>
                    <a:p>
                      <a:pPr algn="just">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学生用户参课程</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网站进入低响应状态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进入课程页面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4439904"/>
                  </a:ext>
                </a:extLst>
              </a:tr>
              <a:tr h="300330">
                <a:tc>
                  <a:txBody>
                    <a:bodyPr/>
                    <a:lstStyle/>
                    <a:p>
                      <a:pPr algn="just">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5623426"/>
                  </a:ext>
                </a:extLst>
              </a:tr>
              <a:tr h="300330">
                <a:tc>
                  <a:txBody>
                    <a:bodyPr/>
                    <a:lstStyle/>
                    <a:p>
                      <a:pPr algn="just">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用户登录</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1723077"/>
                  </a:ext>
                </a:extLst>
              </a:tr>
              <a:tr h="300330">
                <a:tc>
                  <a:txBody>
                    <a:bodyPr/>
                    <a:lstStyle/>
                    <a:p>
                      <a:pPr algn="just">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用户注销</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网站返回低响应状态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将用户变为游客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7963232"/>
                  </a:ext>
                </a:extLst>
              </a:tr>
              <a:tr h="300330">
                <a:tc>
                  <a:txBody>
                    <a:bodyPr/>
                    <a:lstStyle/>
                    <a:p>
                      <a:pPr algn="just">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用户修改个人信息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网站记录修改的信息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更新个人信息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49561605"/>
                  </a:ext>
                </a:extLst>
              </a:tr>
              <a:tr h="300330">
                <a:tc>
                  <a:txBody>
                    <a:bodyPr/>
                    <a:lstStyle/>
                    <a:p>
                      <a:pPr algn="just">
                        <a:spcAft>
                          <a:spcPts val="0"/>
                        </a:spcAft>
                      </a:pPr>
                      <a:r>
                        <a:rPr lang="en-US" sz="1200" kern="10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用户参与论坛</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结果返回</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37337568"/>
                  </a:ext>
                </a:extLst>
              </a:tr>
              <a:tr h="600657">
                <a:tc>
                  <a:txBody>
                    <a:bodyPr/>
                    <a:lstStyle/>
                    <a:p>
                      <a:pPr algn="just">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管理员管理用户信息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798040"/>
                  </a:ext>
                </a:extLst>
              </a:tr>
              <a:tr h="600657">
                <a:tc>
                  <a:txBody>
                    <a:bodyPr/>
                    <a:lstStyle/>
                    <a:p>
                      <a:pPr algn="just">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管理员管理论坛内容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344909"/>
                  </a:ext>
                </a:extLst>
              </a:tr>
              <a:tr h="600657">
                <a:tc>
                  <a:txBody>
                    <a:bodyPr/>
                    <a:lstStyle/>
                    <a:p>
                      <a:pPr algn="just">
                        <a:spcAft>
                          <a:spcPts val="0"/>
                        </a:spcAft>
                      </a:pPr>
                      <a:r>
                        <a:rPr lang="en-US" sz="1200" kern="100">
                          <a:effectLst/>
                        </a:rPr>
                        <a:t>12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管理员管理课程信息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向用户发送结果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431836"/>
                  </a:ext>
                </a:extLst>
              </a:tr>
              <a:tr h="300330">
                <a:tc>
                  <a:txBody>
                    <a:bodyPr/>
                    <a:lstStyle/>
                    <a:p>
                      <a:pPr algn="just">
                        <a:spcAft>
                          <a:spcPts val="0"/>
                        </a:spcAft>
                      </a:pPr>
                      <a:r>
                        <a:rPr lang="en-US" sz="1200" kern="100">
                          <a:effectLst/>
                        </a:rPr>
                        <a:t>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提示结果</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2063665"/>
                  </a:ext>
                </a:extLst>
              </a:tr>
            </a:tbl>
          </a:graphicData>
        </a:graphic>
      </p:graphicFrame>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29241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从学生的角度同附近的学生一同探讨决定并提出学生方的需求与界面的要求。</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学生代表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同分析师交流与沟通，提出教师方的需求，在开发过程中发现和总结存在的问题和弊端并审查最终结果。</a:t>
              </a: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教师代表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28"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9"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31061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TotalTime>
  <Pages>0</Pages>
  <Words>2391</Words>
  <Characters>0</Characters>
  <Application>Microsoft Office PowerPoint</Application>
  <DocSecurity>0</DocSecurity>
  <PresentationFormat>宽屏</PresentationFormat>
  <Lines>0</Lines>
  <Paragraphs>478</Paragraphs>
  <Slides>47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等线</vt:lpstr>
      <vt:lpstr>华文细黑</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81</cp:revision>
  <dcterms:created xsi:type="dcterms:W3CDTF">2015-05-08T01:08:20Z</dcterms:created>
  <dcterms:modified xsi:type="dcterms:W3CDTF">2017-12-23T04:14:54Z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